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9" r:id="rId2"/>
  </p:sldMasterIdLst>
  <p:notesMasterIdLst>
    <p:notesMasterId r:id="rId28"/>
  </p:notesMasterIdLst>
  <p:sldIdLst>
    <p:sldId id="393" r:id="rId3"/>
    <p:sldId id="259" r:id="rId4"/>
    <p:sldId id="388" r:id="rId5"/>
    <p:sldId id="389" r:id="rId6"/>
    <p:sldId id="365" r:id="rId7"/>
    <p:sldId id="396" r:id="rId8"/>
    <p:sldId id="390" r:id="rId9"/>
    <p:sldId id="356" r:id="rId10"/>
    <p:sldId id="258" r:id="rId11"/>
    <p:sldId id="361" r:id="rId12"/>
    <p:sldId id="362" r:id="rId13"/>
    <p:sldId id="364" r:id="rId14"/>
    <p:sldId id="410" r:id="rId15"/>
    <p:sldId id="391" r:id="rId16"/>
    <p:sldId id="394" r:id="rId17"/>
    <p:sldId id="357" r:id="rId18"/>
    <p:sldId id="256" r:id="rId19"/>
    <p:sldId id="397" r:id="rId20"/>
    <p:sldId id="407" r:id="rId21"/>
    <p:sldId id="399" r:id="rId22"/>
    <p:sldId id="409" r:id="rId23"/>
    <p:sldId id="402" r:id="rId24"/>
    <p:sldId id="404" r:id="rId25"/>
    <p:sldId id="406" r:id="rId26"/>
    <p:sldId id="39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8CAF"/>
    <a:srgbClr val="003D55"/>
    <a:srgbClr val="EA4A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32"/>
    <p:restoredTop sz="90883" autoAdjust="0"/>
  </p:normalViewPr>
  <p:slideViewPr>
    <p:cSldViewPr snapToGrid="0">
      <p:cViewPr varScale="1">
        <p:scale>
          <a:sx n="134" d="100"/>
          <a:sy n="134" d="100"/>
        </p:scale>
        <p:origin x="200" y="176"/>
      </p:cViewPr>
      <p:guideLst/>
    </p:cSldViewPr>
  </p:slideViewPr>
  <p:notesTextViewPr>
    <p:cViewPr>
      <p:scale>
        <a:sx n="325" d="100"/>
        <a:sy n="3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ther Puyol Anton" userId="770d8734-28dc-4703-bef3-f99c1a8ac68d" providerId="ADAL" clId="{51789485-735D-B243-964E-3DE0DD6F437E}"/>
    <pc:docChg chg="modSld">
      <pc:chgData name="Esther Puyol Anton" userId="770d8734-28dc-4703-bef3-f99c1a8ac68d" providerId="ADAL" clId="{51789485-735D-B243-964E-3DE0DD6F437E}" dt="2023-10-06T06:51:38.239" v="1" actId="20577"/>
      <pc:docMkLst>
        <pc:docMk/>
      </pc:docMkLst>
      <pc:sldChg chg="modNotesTx">
        <pc:chgData name="Esther Puyol Anton" userId="770d8734-28dc-4703-bef3-f99c1a8ac68d" providerId="ADAL" clId="{51789485-735D-B243-964E-3DE0DD6F437E}" dt="2023-10-06T06:50:16.061" v="0" actId="20577"/>
        <pc:sldMkLst>
          <pc:docMk/>
          <pc:sldMk cId="2733456416" sldId="358"/>
        </pc:sldMkLst>
      </pc:sldChg>
      <pc:sldChg chg="modNotesTx">
        <pc:chgData name="Esther Puyol Anton" userId="770d8734-28dc-4703-bef3-f99c1a8ac68d" providerId="ADAL" clId="{51789485-735D-B243-964E-3DE0DD6F437E}" dt="2023-10-06T06:51:38.239" v="1" actId="20577"/>
        <pc:sldMkLst>
          <pc:docMk/>
          <pc:sldMk cId="3149801062" sldId="36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6"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6"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6"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169B-D64A-A18C-99086BD856F5}"/>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169B-D64A-A18C-99086BD856F5}"/>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169B-D64A-A18C-99086BD856F5}"/>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169B-D64A-A18C-99086BD856F5}"/>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169B-D64A-A18C-99086BD856F5}"/>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Sheet2!$D$3:$H$3</c:f>
              <c:strCache>
                <c:ptCount val="5"/>
                <c:pt idx="0">
                  <c:v>0</c:v>
                </c:pt>
                <c:pt idx="1">
                  <c:v>1</c:v>
                </c:pt>
                <c:pt idx="2">
                  <c:v>2</c:v>
                </c:pt>
                <c:pt idx="3">
                  <c:v>3</c:v>
                </c:pt>
                <c:pt idx="4">
                  <c:v>more</c:v>
                </c:pt>
              </c:strCache>
            </c:strRef>
          </c:cat>
          <c:val>
            <c:numRef>
              <c:f>Sheet2!$D$4:$H$4</c:f>
              <c:numCache>
                <c:formatCode>_(* #,##0.00_);_(* \(#,##0.00\);_(* "-"??_);_(@_)</c:formatCode>
                <c:ptCount val="5"/>
                <c:pt idx="0">
                  <c:v>70.267686424474192</c:v>
                </c:pt>
                <c:pt idx="1">
                  <c:v>16.252390057361378</c:v>
                </c:pt>
                <c:pt idx="2">
                  <c:v>4.8757170172084123</c:v>
                </c:pt>
                <c:pt idx="3">
                  <c:v>2.4856596558317401</c:v>
                </c:pt>
                <c:pt idx="4">
                  <c:v>6.0229445506692159</c:v>
                </c:pt>
              </c:numCache>
            </c:numRef>
          </c:val>
          <c:extLst>
            <c:ext xmlns:c16="http://schemas.microsoft.com/office/drawing/2014/chart" uri="{C3380CC4-5D6E-409C-BE32-E72D297353CC}">
              <c16:uniqueId val="{0000000A-169B-D64A-A18C-99086BD856F5}"/>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7001000429951663"/>
          <c:y val="0.12695830232751637"/>
          <c:w val="0.23258580416682365"/>
          <c:h val="0.81973345564814104"/>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F1C-1244-9DCB-99002043B25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F1C-1244-9DCB-99002043B25F}"/>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Sheet3!$C$5:$D$5</c:f>
              <c:strCache>
                <c:ptCount val="2"/>
                <c:pt idx="0">
                  <c:v>man</c:v>
                </c:pt>
                <c:pt idx="1">
                  <c:v>woman</c:v>
                </c:pt>
              </c:strCache>
            </c:strRef>
          </c:cat>
          <c:val>
            <c:numRef>
              <c:f>Sheet3!$C$6:$D$6</c:f>
              <c:numCache>
                <c:formatCode>_(* #,##0.00_);_(* \(#,##0.00\);_(* "-"??_);_(@_)</c:formatCode>
                <c:ptCount val="2"/>
                <c:pt idx="0">
                  <c:v>58.699808795411087</c:v>
                </c:pt>
                <c:pt idx="1">
                  <c:v>40.057361376673043</c:v>
                </c:pt>
              </c:numCache>
            </c:numRef>
          </c:val>
          <c:extLst>
            <c:ext xmlns:c16="http://schemas.microsoft.com/office/drawing/2014/chart" uri="{C3380CC4-5D6E-409C-BE32-E72D297353CC}">
              <c16:uniqueId val="{00000004-DF1C-1244-9DCB-99002043B25F}"/>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4640613815318537"/>
          <c:y val="0.20226981627296589"/>
          <c:w val="0.35359386184681463"/>
          <c:h val="0.5954603674540682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3BE-C941-8CD5-26AE678B88A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3BE-C941-8CD5-26AE678B88A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3BE-C941-8CD5-26AE678B88A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3BE-C941-8CD5-26AE678B88A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3BE-C941-8CD5-26AE678B88A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63BE-C941-8CD5-26AE678B88A7}"/>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63BE-C941-8CD5-26AE678B88A7}"/>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63BE-C941-8CD5-26AE678B88A7}"/>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63BE-C941-8CD5-26AE678B88A7}"/>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63BE-C941-8CD5-26AE678B88A7}"/>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Sheet4!$J$3:$J$12</c:f>
              <c:strCache>
                <c:ptCount val="10"/>
                <c:pt idx="0">
                  <c:v>Asian</c:v>
                </c:pt>
                <c:pt idx="1">
                  <c:v>African American</c:v>
                </c:pt>
                <c:pt idx="2">
                  <c:v>Hispanic</c:v>
                </c:pt>
                <c:pt idx="3">
                  <c:v>Indian</c:v>
                </c:pt>
                <c:pt idx="4">
                  <c:v>Middle Eastern</c:v>
                </c:pt>
                <c:pt idx="5">
                  <c:v>Mixed</c:v>
                </c:pt>
                <c:pt idx="6">
                  <c:v>African</c:v>
                </c:pt>
                <c:pt idx="7">
                  <c:v>Prefer not to say</c:v>
                </c:pt>
                <c:pt idx="8">
                  <c:v>South Asian</c:v>
                </c:pt>
                <c:pt idx="9">
                  <c:v>White</c:v>
                </c:pt>
              </c:strCache>
            </c:strRef>
          </c:cat>
          <c:val>
            <c:numRef>
              <c:f>Sheet4!$K$3:$K$12</c:f>
              <c:numCache>
                <c:formatCode>_(* #,##0.00_);_(* \(#,##0.00\);_(* "-"??_);_(@_)</c:formatCode>
                <c:ptCount val="10"/>
                <c:pt idx="0">
                  <c:v>27.724665391969406</c:v>
                </c:pt>
                <c:pt idx="1">
                  <c:v>12.4282982791587</c:v>
                </c:pt>
                <c:pt idx="2">
                  <c:v>14.435946462715105</c:v>
                </c:pt>
                <c:pt idx="3">
                  <c:v>0.38240917782026768</c:v>
                </c:pt>
                <c:pt idx="4">
                  <c:v>14.435946462715105</c:v>
                </c:pt>
                <c:pt idx="5">
                  <c:v>0.28680688336520077</c:v>
                </c:pt>
                <c:pt idx="6">
                  <c:v>16.061185468451242</c:v>
                </c:pt>
                <c:pt idx="7">
                  <c:v>3.6328871892925432</c:v>
                </c:pt>
                <c:pt idx="8">
                  <c:v>0.76481835564053546</c:v>
                </c:pt>
                <c:pt idx="9">
                  <c:v>9.2734225621414907</c:v>
                </c:pt>
              </c:numCache>
            </c:numRef>
          </c:val>
          <c:extLst>
            <c:ext xmlns:c16="http://schemas.microsoft.com/office/drawing/2014/chart" uri="{C3380CC4-5D6E-409C-BE32-E72D297353CC}">
              <c16:uniqueId val="{00000014-63BE-C941-8CD5-26AE678B88A7}"/>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7187890700890252"/>
          <c:y val="5.7391503086879535E-2"/>
          <c:w val="0.31070454727266494"/>
          <c:h val="0.94203780981008933"/>
        </c:manualLayout>
      </c:layout>
      <c:overlay val="0"/>
      <c:spPr>
        <a:solidFill>
          <a:srgbClr val="FFFFFF"/>
        </a:solid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B0BD5-79FD-0046-B695-9124677F05C9}" type="datetimeFigureOut">
              <a:rPr lang="en-US" smtClean="0"/>
              <a:t>7/14/25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4386FE-A4AF-9D4C-8653-5D06F0642E31}" type="slidenum">
              <a:rPr lang="en-US" smtClean="0"/>
              <a:t>‹#›</a:t>
            </a:fld>
            <a:endParaRPr lang="en-US"/>
          </a:p>
        </p:txBody>
      </p:sp>
    </p:spTree>
    <p:extLst>
      <p:ext uri="{BB962C8B-B14F-4D97-AF65-F5344CB8AC3E}">
        <p14:creationId xmlns:p14="http://schemas.microsoft.com/office/powerpoint/2010/main" val="623707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8949AE15-741F-ABB1-23C3-8EA496840E21}"/>
            </a:ext>
          </a:extLst>
        </p:cNvPr>
        <p:cNvGrpSpPr/>
        <p:nvPr/>
      </p:nvGrpSpPr>
      <p:grpSpPr>
        <a:xfrm>
          <a:off x="0" y="0"/>
          <a:ext cx="0" cy="0"/>
          <a:chOff x="0" y="0"/>
          <a:chExt cx="0" cy="0"/>
        </a:xfrm>
      </p:grpSpPr>
      <p:sp>
        <p:nvSpPr>
          <p:cNvPr id="218" name="Google Shape;218;p16:notes">
            <a:extLst>
              <a:ext uri="{FF2B5EF4-FFF2-40B4-BE49-F238E27FC236}">
                <a16:creationId xmlns:a16="http://schemas.microsoft.com/office/drawing/2014/main" id="{8653B899-BAE9-F0D5-4054-00EC1EA19D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6:notes">
            <a:extLst>
              <a:ext uri="{FF2B5EF4-FFF2-40B4-BE49-F238E27FC236}">
                <a16:creationId xmlns:a16="http://schemas.microsoft.com/office/drawing/2014/main" id="{965B51B8-D66E-1489-EB21-3993D07A409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20" name="Google Shape;220;p16:notes">
            <a:extLst>
              <a:ext uri="{FF2B5EF4-FFF2-40B4-BE49-F238E27FC236}">
                <a16:creationId xmlns:a16="http://schemas.microsoft.com/office/drawing/2014/main" id="{81B2CC4E-1D7D-4174-53E8-7ECF089FFF2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T"/>
              <a:t>1</a:t>
            </a:fld>
            <a:endParaRPr/>
          </a:p>
        </p:txBody>
      </p:sp>
    </p:spTree>
    <p:extLst>
      <p:ext uri="{BB962C8B-B14F-4D97-AF65-F5344CB8AC3E}">
        <p14:creationId xmlns:p14="http://schemas.microsoft.com/office/powerpoint/2010/main" val="1233523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53333D-9FFF-F446-AF25-8D6574F20346}" type="slidenum">
              <a:rPr lang="en-US" smtClean="0"/>
              <a:t>11</a:t>
            </a:fld>
            <a:endParaRPr lang="en-US"/>
          </a:p>
        </p:txBody>
      </p:sp>
    </p:spTree>
    <p:extLst>
      <p:ext uri="{BB962C8B-B14F-4D97-AF65-F5344CB8AC3E}">
        <p14:creationId xmlns:p14="http://schemas.microsoft.com/office/powerpoint/2010/main" val="3184061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53333D-9FFF-F446-AF25-8D6574F20346}" type="slidenum">
              <a:rPr lang="en-US" smtClean="0"/>
              <a:t>12</a:t>
            </a:fld>
            <a:endParaRPr lang="en-US"/>
          </a:p>
        </p:txBody>
      </p:sp>
    </p:spTree>
    <p:extLst>
      <p:ext uri="{BB962C8B-B14F-4D97-AF65-F5344CB8AC3E}">
        <p14:creationId xmlns:p14="http://schemas.microsoft.com/office/powerpoint/2010/main" val="2042341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22EDA-1FEA-AF31-BD49-2C87A474FF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C6375F-27B2-76C4-72A2-00AC4F8268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96150-24F4-54FD-CF75-7F4CAE8D7B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655953-B732-E741-66A9-C666A1DC42D8}"/>
              </a:ext>
            </a:extLst>
          </p:cNvPr>
          <p:cNvSpPr>
            <a:spLocks noGrp="1"/>
          </p:cNvSpPr>
          <p:nvPr>
            <p:ph type="sldNum" sz="quarter" idx="5"/>
          </p:nvPr>
        </p:nvSpPr>
        <p:spPr/>
        <p:txBody>
          <a:bodyPr/>
          <a:lstStyle/>
          <a:p>
            <a:fld id="{9953333D-9FFF-F446-AF25-8D6574F20346}" type="slidenum">
              <a:rPr lang="en-US" smtClean="0"/>
              <a:t>13</a:t>
            </a:fld>
            <a:endParaRPr lang="en-US"/>
          </a:p>
        </p:txBody>
      </p:sp>
    </p:spTree>
    <p:extLst>
      <p:ext uri="{BB962C8B-B14F-4D97-AF65-F5344CB8AC3E}">
        <p14:creationId xmlns:p14="http://schemas.microsoft.com/office/powerpoint/2010/main" val="683158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7E7FDA16-ABDC-7A5A-298A-A1E36D37B0BB}"/>
            </a:ext>
          </a:extLst>
        </p:cNvPr>
        <p:cNvGrpSpPr/>
        <p:nvPr/>
      </p:nvGrpSpPr>
      <p:grpSpPr>
        <a:xfrm>
          <a:off x="0" y="0"/>
          <a:ext cx="0" cy="0"/>
          <a:chOff x="0" y="0"/>
          <a:chExt cx="0" cy="0"/>
        </a:xfrm>
      </p:grpSpPr>
      <p:sp>
        <p:nvSpPr>
          <p:cNvPr id="218" name="Google Shape;218;p16:notes">
            <a:extLst>
              <a:ext uri="{FF2B5EF4-FFF2-40B4-BE49-F238E27FC236}">
                <a16:creationId xmlns:a16="http://schemas.microsoft.com/office/drawing/2014/main" id="{F883AD59-1708-4E1E-2FE0-DDA7E9B33F5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6:notes">
            <a:extLst>
              <a:ext uri="{FF2B5EF4-FFF2-40B4-BE49-F238E27FC236}">
                <a16:creationId xmlns:a16="http://schemas.microsoft.com/office/drawing/2014/main" id="{80B44A6B-F774-70BC-688D-B6149623B38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20" name="Google Shape;220;p16:notes">
            <a:extLst>
              <a:ext uri="{FF2B5EF4-FFF2-40B4-BE49-F238E27FC236}">
                <a16:creationId xmlns:a16="http://schemas.microsoft.com/office/drawing/2014/main" id="{27762463-64D7-47AB-6B49-EC37A87B4EC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T"/>
              <a:t>14</a:t>
            </a:fld>
            <a:endParaRPr/>
          </a:p>
        </p:txBody>
      </p:sp>
    </p:spTree>
    <p:extLst>
      <p:ext uri="{BB962C8B-B14F-4D97-AF65-F5344CB8AC3E}">
        <p14:creationId xmlns:p14="http://schemas.microsoft.com/office/powerpoint/2010/main" val="499936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5570B-FE98-33B2-D37F-04CC4157386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9F46FB9-DD72-6CFD-BCF9-092B6671A8F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834E668-937B-5680-A038-D969E1315232}"/>
              </a:ext>
            </a:extLst>
          </p:cNvPr>
          <p:cNvSpPr>
            <a:spLocks noGrp="1"/>
          </p:cNvSpPr>
          <p:nvPr>
            <p:ph type="body" idx="1"/>
          </p:nvPr>
        </p:nvSpPr>
        <p:spPr/>
        <p:txBody>
          <a:bodyPr/>
          <a:lstStyle/>
          <a:p>
            <a:endParaRPr lang="es-GT" dirty="0"/>
          </a:p>
        </p:txBody>
      </p:sp>
      <p:sp>
        <p:nvSpPr>
          <p:cNvPr id="4" name="Marcador de número de diapositiva 3">
            <a:extLst>
              <a:ext uri="{FF2B5EF4-FFF2-40B4-BE49-F238E27FC236}">
                <a16:creationId xmlns:a16="http://schemas.microsoft.com/office/drawing/2014/main" id="{890B78EF-8642-95B5-D6FE-AF5B5425B432}"/>
              </a:ext>
            </a:extLst>
          </p:cNvPr>
          <p:cNvSpPr>
            <a:spLocks noGrp="1"/>
          </p:cNvSpPr>
          <p:nvPr>
            <p:ph type="sldNum" sz="quarter" idx="5"/>
          </p:nvPr>
        </p:nvSpPr>
        <p:spPr/>
        <p:txBody>
          <a:bodyPr/>
          <a:lstStyle/>
          <a:p>
            <a:fld id="{7CB9D1B6-C4EB-1047-A59F-5166CAAA6F96}" type="slidenum">
              <a:rPr lang="es-GT" smtClean="0"/>
              <a:t>15</a:t>
            </a:fld>
            <a:endParaRPr lang="es-GT"/>
          </a:p>
        </p:txBody>
      </p:sp>
    </p:spTree>
    <p:extLst>
      <p:ext uri="{BB962C8B-B14F-4D97-AF65-F5344CB8AC3E}">
        <p14:creationId xmlns:p14="http://schemas.microsoft.com/office/powerpoint/2010/main" val="950525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53333D-9FFF-F446-AF25-8D6574F20346}" type="slidenum">
              <a:rPr lang="en-US" smtClean="0"/>
              <a:t>16</a:t>
            </a:fld>
            <a:endParaRPr lang="en-US"/>
          </a:p>
        </p:txBody>
      </p:sp>
    </p:spTree>
    <p:extLst>
      <p:ext uri="{BB962C8B-B14F-4D97-AF65-F5344CB8AC3E}">
        <p14:creationId xmlns:p14="http://schemas.microsoft.com/office/powerpoint/2010/main" val="3851317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7CB9D1B6-C4EB-1047-A59F-5166CAAA6F96}" type="slidenum">
              <a:rPr lang="es-GT" smtClean="0"/>
              <a:t>17</a:t>
            </a:fld>
            <a:endParaRPr lang="es-GT"/>
          </a:p>
        </p:txBody>
      </p:sp>
    </p:spTree>
    <p:extLst>
      <p:ext uri="{BB962C8B-B14F-4D97-AF65-F5344CB8AC3E}">
        <p14:creationId xmlns:p14="http://schemas.microsoft.com/office/powerpoint/2010/main" val="3958107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41C99C80-75E4-7073-7046-47D1A1F059CC}"/>
            </a:ext>
          </a:extLst>
        </p:cNvPr>
        <p:cNvGrpSpPr/>
        <p:nvPr/>
      </p:nvGrpSpPr>
      <p:grpSpPr>
        <a:xfrm>
          <a:off x="0" y="0"/>
          <a:ext cx="0" cy="0"/>
          <a:chOff x="0" y="0"/>
          <a:chExt cx="0" cy="0"/>
        </a:xfrm>
      </p:grpSpPr>
      <p:sp>
        <p:nvSpPr>
          <p:cNvPr id="218" name="Google Shape;218;p16:notes">
            <a:extLst>
              <a:ext uri="{FF2B5EF4-FFF2-40B4-BE49-F238E27FC236}">
                <a16:creationId xmlns:a16="http://schemas.microsoft.com/office/drawing/2014/main" id="{5161B8E3-6DBA-580E-22D6-3F5A8B10ED7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6:notes">
            <a:extLst>
              <a:ext uri="{FF2B5EF4-FFF2-40B4-BE49-F238E27FC236}">
                <a16:creationId xmlns:a16="http://schemas.microsoft.com/office/drawing/2014/main" id="{B7C07D40-3FAC-474A-FE28-0AB5FE16109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20" name="Google Shape;220;p16:notes">
            <a:extLst>
              <a:ext uri="{FF2B5EF4-FFF2-40B4-BE49-F238E27FC236}">
                <a16:creationId xmlns:a16="http://schemas.microsoft.com/office/drawing/2014/main" id="{304904CC-C60C-D40B-372B-7B8C6CB8A8B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T"/>
              <a:t>18</a:t>
            </a:fld>
            <a:endParaRPr/>
          </a:p>
        </p:txBody>
      </p:sp>
    </p:spTree>
    <p:extLst>
      <p:ext uri="{BB962C8B-B14F-4D97-AF65-F5344CB8AC3E}">
        <p14:creationId xmlns:p14="http://schemas.microsoft.com/office/powerpoint/2010/main" val="3300869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7EB38F0-7C79-3331-54BB-E0FFA1BE59DF}"/>
            </a:ext>
          </a:extLst>
        </p:cNvPr>
        <p:cNvGrpSpPr/>
        <p:nvPr/>
      </p:nvGrpSpPr>
      <p:grpSpPr>
        <a:xfrm>
          <a:off x="0" y="0"/>
          <a:ext cx="0" cy="0"/>
          <a:chOff x="0" y="0"/>
          <a:chExt cx="0" cy="0"/>
        </a:xfrm>
      </p:grpSpPr>
      <p:sp>
        <p:nvSpPr>
          <p:cNvPr id="218" name="Google Shape;218;p16:notes">
            <a:extLst>
              <a:ext uri="{FF2B5EF4-FFF2-40B4-BE49-F238E27FC236}">
                <a16:creationId xmlns:a16="http://schemas.microsoft.com/office/drawing/2014/main" id="{81AFFEBD-12FE-F794-B7E5-FE107F03884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6:notes">
            <a:extLst>
              <a:ext uri="{FF2B5EF4-FFF2-40B4-BE49-F238E27FC236}">
                <a16:creationId xmlns:a16="http://schemas.microsoft.com/office/drawing/2014/main" id="{6AA06E1A-7AD5-D6CF-B212-CBF05C80FF5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20" name="Google Shape;220;p16:notes">
            <a:extLst>
              <a:ext uri="{FF2B5EF4-FFF2-40B4-BE49-F238E27FC236}">
                <a16:creationId xmlns:a16="http://schemas.microsoft.com/office/drawing/2014/main" id="{DD072322-1FA4-5A46-316B-EF4A808C235A}"/>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T"/>
              <a:t>20</a:t>
            </a:fld>
            <a:endParaRPr/>
          </a:p>
        </p:txBody>
      </p:sp>
    </p:spTree>
    <p:extLst>
      <p:ext uri="{BB962C8B-B14F-4D97-AF65-F5344CB8AC3E}">
        <p14:creationId xmlns:p14="http://schemas.microsoft.com/office/powerpoint/2010/main" val="1233568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7971E634-5F46-D9FC-A8AD-B7F12B440BED}"/>
            </a:ext>
          </a:extLst>
        </p:cNvPr>
        <p:cNvGrpSpPr/>
        <p:nvPr/>
      </p:nvGrpSpPr>
      <p:grpSpPr>
        <a:xfrm>
          <a:off x="0" y="0"/>
          <a:ext cx="0" cy="0"/>
          <a:chOff x="0" y="0"/>
          <a:chExt cx="0" cy="0"/>
        </a:xfrm>
      </p:grpSpPr>
      <p:sp>
        <p:nvSpPr>
          <p:cNvPr id="218" name="Google Shape;218;p16:notes">
            <a:extLst>
              <a:ext uri="{FF2B5EF4-FFF2-40B4-BE49-F238E27FC236}">
                <a16:creationId xmlns:a16="http://schemas.microsoft.com/office/drawing/2014/main" id="{47D71C4F-7A70-4823-72B0-6620BE4CCA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6:notes">
            <a:extLst>
              <a:ext uri="{FF2B5EF4-FFF2-40B4-BE49-F238E27FC236}">
                <a16:creationId xmlns:a16="http://schemas.microsoft.com/office/drawing/2014/main" id="{10E9A58C-9D20-49A1-77BD-ED9A830EA52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20" name="Google Shape;220;p16:notes">
            <a:extLst>
              <a:ext uri="{FF2B5EF4-FFF2-40B4-BE49-F238E27FC236}">
                <a16:creationId xmlns:a16="http://schemas.microsoft.com/office/drawing/2014/main" id="{8891B534-496C-3733-693A-019EBD10461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T"/>
              <a:t>21</a:t>
            </a:fld>
            <a:endParaRPr/>
          </a:p>
        </p:txBody>
      </p:sp>
    </p:spTree>
    <p:extLst>
      <p:ext uri="{BB962C8B-B14F-4D97-AF65-F5344CB8AC3E}">
        <p14:creationId xmlns:p14="http://schemas.microsoft.com/office/powerpoint/2010/main" val="3140364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2FE7AAD8-9266-40F7-3C4A-65B7C6D0C798}"/>
            </a:ext>
          </a:extLst>
        </p:cNvPr>
        <p:cNvGrpSpPr/>
        <p:nvPr/>
      </p:nvGrpSpPr>
      <p:grpSpPr>
        <a:xfrm>
          <a:off x="0" y="0"/>
          <a:ext cx="0" cy="0"/>
          <a:chOff x="0" y="0"/>
          <a:chExt cx="0" cy="0"/>
        </a:xfrm>
      </p:grpSpPr>
      <p:sp>
        <p:nvSpPr>
          <p:cNvPr id="218" name="Google Shape;218;p16:notes">
            <a:extLst>
              <a:ext uri="{FF2B5EF4-FFF2-40B4-BE49-F238E27FC236}">
                <a16:creationId xmlns:a16="http://schemas.microsoft.com/office/drawing/2014/main" id="{E14889A8-3689-0C18-6BEB-A4C68C4950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6:notes">
            <a:extLst>
              <a:ext uri="{FF2B5EF4-FFF2-40B4-BE49-F238E27FC236}">
                <a16:creationId xmlns:a16="http://schemas.microsoft.com/office/drawing/2014/main" id="{2DF3698A-F108-E48B-2F98-49B9DB71645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20" name="Google Shape;220;p16:notes">
            <a:extLst>
              <a:ext uri="{FF2B5EF4-FFF2-40B4-BE49-F238E27FC236}">
                <a16:creationId xmlns:a16="http://schemas.microsoft.com/office/drawing/2014/main" id="{397AA818-043E-0A5A-B401-D062C869501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T"/>
              <a:t>22</a:t>
            </a:fld>
            <a:endParaRPr/>
          </a:p>
        </p:txBody>
      </p:sp>
    </p:spTree>
    <p:extLst>
      <p:ext uri="{BB962C8B-B14F-4D97-AF65-F5344CB8AC3E}">
        <p14:creationId xmlns:p14="http://schemas.microsoft.com/office/powerpoint/2010/main" val="4193347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8FCDF0AC-0C1E-CCF6-2EE7-B18BEF3164C1}"/>
            </a:ext>
          </a:extLst>
        </p:cNvPr>
        <p:cNvGrpSpPr/>
        <p:nvPr/>
      </p:nvGrpSpPr>
      <p:grpSpPr>
        <a:xfrm>
          <a:off x="0" y="0"/>
          <a:ext cx="0" cy="0"/>
          <a:chOff x="0" y="0"/>
          <a:chExt cx="0" cy="0"/>
        </a:xfrm>
      </p:grpSpPr>
      <p:sp>
        <p:nvSpPr>
          <p:cNvPr id="218" name="Google Shape;218;p16:notes">
            <a:extLst>
              <a:ext uri="{FF2B5EF4-FFF2-40B4-BE49-F238E27FC236}">
                <a16:creationId xmlns:a16="http://schemas.microsoft.com/office/drawing/2014/main" id="{029DD293-009A-3846-A7B4-8FCB5398AC3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6:notes">
            <a:extLst>
              <a:ext uri="{FF2B5EF4-FFF2-40B4-BE49-F238E27FC236}">
                <a16:creationId xmlns:a16="http://schemas.microsoft.com/office/drawing/2014/main" id="{FA42A7A5-5571-8B38-05C9-4C5D621FC1D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20" name="Google Shape;220;p16:notes">
            <a:extLst>
              <a:ext uri="{FF2B5EF4-FFF2-40B4-BE49-F238E27FC236}">
                <a16:creationId xmlns:a16="http://schemas.microsoft.com/office/drawing/2014/main" id="{E33537E5-D468-E4D9-FB1C-88D1F7E8CD6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T"/>
              <a:t>23</a:t>
            </a:fld>
            <a:endParaRPr/>
          </a:p>
        </p:txBody>
      </p:sp>
    </p:spTree>
    <p:extLst>
      <p:ext uri="{BB962C8B-B14F-4D97-AF65-F5344CB8AC3E}">
        <p14:creationId xmlns:p14="http://schemas.microsoft.com/office/powerpoint/2010/main" val="1379652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15E650DF-E1CC-0A6D-159D-15789C2980C4}"/>
            </a:ext>
          </a:extLst>
        </p:cNvPr>
        <p:cNvGrpSpPr/>
        <p:nvPr/>
      </p:nvGrpSpPr>
      <p:grpSpPr>
        <a:xfrm>
          <a:off x="0" y="0"/>
          <a:ext cx="0" cy="0"/>
          <a:chOff x="0" y="0"/>
          <a:chExt cx="0" cy="0"/>
        </a:xfrm>
      </p:grpSpPr>
      <p:sp>
        <p:nvSpPr>
          <p:cNvPr id="218" name="Google Shape;218;p16:notes">
            <a:extLst>
              <a:ext uri="{FF2B5EF4-FFF2-40B4-BE49-F238E27FC236}">
                <a16:creationId xmlns:a16="http://schemas.microsoft.com/office/drawing/2014/main" id="{B3CC7ED6-7F62-8A66-D266-D0C72EBAE2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6:notes">
            <a:extLst>
              <a:ext uri="{FF2B5EF4-FFF2-40B4-BE49-F238E27FC236}">
                <a16:creationId xmlns:a16="http://schemas.microsoft.com/office/drawing/2014/main" id="{D845071B-0708-344C-BD2A-6C1A57D2B5F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20" name="Google Shape;220;p16:notes">
            <a:extLst>
              <a:ext uri="{FF2B5EF4-FFF2-40B4-BE49-F238E27FC236}">
                <a16:creationId xmlns:a16="http://schemas.microsoft.com/office/drawing/2014/main" id="{80CE3623-57FD-7E0D-CBD4-3F2AE8A349E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T"/>
              <a:t>24</a:t>
            </a:fld>
            <a:endParaRPr/>
          </a:p>
        </p:txBody>
      </p:sp>
    </p:spTree>
    <p:extLst>
      <p:ext uri="{BB962C8B-B14F-4D97-AF65-F5344CB8AC3E}">
        <p14:creationId xmlns:p14="http://schemas.microsoft.com/office/powerpoint/2010/main" val="3751182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E8B774D-6D73-5E2F-55BA-52AB19315D3F}"/>
            </a:ext>
          </a:extLst>
        </p:cNvPr>
        <p:cNvGrpSpPr/>
        <p:nvPr/>
      </p:nvGrpSpPr>
      <p:grpSpPr>
        <a:xfrm>
          <a:off x="0" y="0"/>
          <a:ext cx="0" cy="0"/>
          <a:chOff x="0" y="0"/>
          <a:chExt cx="0" cy="0"/>
        </a:xfrm>
      </p:grpSpPr>
      <p:sp>
        <p:nvSpPr>
          <p:cNvPr id="218" name="Google Shape;218;p16:notes">
            <a:extLst>
              <a:ext uri="{FF2B5EF4-FFF2-40B4-BE49-F238E27FC236}">
                <a16:creationId xmlns:a16="http://schemas.microsoft.com/office/drawing/2014/main" id="{FD7EA020-7EC3-6213-A619-C1CBC289B9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6:notes">
            <a:extLst>
              <a:ext uri="{FF2B5EF4-FFF2-40B4-BE49-F238E27FC236}">
                <a16:creationId xmlns:a16="http://schemas.microsoft.com/office/drawing/2014/main" id="{9A05C210-B65B-C068-17A9-F00F7239EF3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20" name="Google Shape;220;p16:notes">
            <a:extLst>
              <a:ext uri="{FF2B5EF4-FFF2-40B4-BE49-F238E27FC236}">
                <a16:creationId xmlns:a16="http://schemas.microsoft.com/office/drawing/2014/main" id="{3BEE87F6-7B80-030E-C44B-09146AD5CB4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T"/>
              <a:t>25</a:t>
            </a:fld>
            <a:endParaRPr/>
          </a:p>
        </p:txBody>
      </p:sp>
    </p:spTree>
    <p:extLst>
      <p:ext uri="{BB962C8B-B14F-4D97-AF65-F5344CB8AC3E}">
        <p14:creationId xmlns:p14="http://schemas.microsoft.com/office/powerpoint/2010/main" val="2081731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20" name="Google Shape;220;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T"/>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F6F2DA8C-3036-460F-6F56-8DF6C00429BC}"/>
            </a:ext>
          </a:extLst>
        </p:cNvPr>
        <p:cNvGrpSpPr/>
        <p:nvPr/>
      </p:nvGrpSpPr>
      <p:grpSpPr>
        <a:xfrm>
          <a:off x="0" y="0"/>
          <a:ext cx="0" cy="0"/>
          <a:chOff x="0" y="0"/>
          <a:chExt cx="0" cy="0"/>
        </a:xfrm>
      </p:grpSpPr>
      <p:sp>
        <p:nvSpPr>
          <p:cNvPr id="218" name="Google Shape;218;p16:notes">
            <a:extLst>
              <a:ext uri="{FF2B5EF4-FFF2-40B4-BE49-F238E27FC236}">
                <a16:creationId xmlns:a16="http://schemas.microsoft.com/office/drawing/2014/main" id="{B085D9E4-82AD-77CD-FAF2-3ED7DDBC21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6:notes">
            <a:extLst>
              <a:ext uri="{FF2B5EF4-FFF2-40B4-BE49-F238E27FC236}">
                <a16:creationId xmlns:a16="http://schemas.microsoft.com/office/drawing/2014/main" id="{4BBA16F3-F2C4-5EFD-F62A-4A62C711D50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20" name="Google Shape;220;p16:notes">
            <a:extLst>
              <a:ext uri="{FF2B5EF4-FFF2-40B4-BE49-F238E27FC236}">
                <a16:creationId xmlns:a16="http://schemas.microsoft.com/office/drawing/2014/main" id="{AA52D2D1-A315-79BE-0213-E402656DC32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T"/>
              <a:t>4</a:t>
            </a:fld>
            <a:endParaRPr/>
          </a:p>
        </p:txBody>
      </p:sp>
    </p:spTree>
    <p:extLst>
      <p:ext uri="{BB962C8B-B14F-4D97-AF65-F5344CB8AC3E}">
        <p14:creationId xmlns:p14="http://schemas.microsoft.com/office/powerpoint/2010/main" val="121987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95DD3483-783A-1E06-27D4-85D735B81698}"/>
            </a:ext>
          </a:extLst>
        </p:cNvPr>
        <p:cNvGrpSpPr/>
        <p:nvPr/>
      </p:nvGrpSpPr>
      <p:grpSpPr>
        <a:xfrm>
          <a:off x="0" y="0"/>
          <a:ext cx="0" cy="0"/>
          <a:chOff x="0" y="0"/>
          <a:chExt cx="0" cy="0"/>
        </a:xfrm>
      </p:grpSpPr>
      <p:sp>
        <p:nvSpPr>
          <p:cNvPr id="218" name="Google Shape;218;p16:notes">
            <a:extLst>
              <a:ext uri="{FF2B5EF4-FFF2-40B4-BE49-F238E27FC236}">
                <a16:creationId xmlns:a16="http://schemas.microsoft.com/office/drawing/2014/main" id="{362930E7-ECE7-F92E-4B0F-C20B7CF384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6:notes">
            <a:extLst>
              <a:ext uri="{FF2B5EF4-FFF2-40B4-BE49-F238E27FC236}">
                <a16:creationId xmlns:a16="http://schemas.microsoft.com/office/drawing/2014/main" id="{369D39A7-2CEB-E10F-B1C8-B383209D45B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20" name="Google Shape;220;p16:notes">
            <a:extLst>
              <a:ext uri="{FF2B5EF4-FFF2-40B4-BE49-F238E27FC236}">
                <a16:creationId xmlns:a16="http://schemas.microsoft.com/office/drawing/2014/main" id="{7AAF0C08-1129-BD07-16D2-EF9380C6CB1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T"/>
              <a:t>6</a:t>
            </a:fld>
            <a:endParaRPr/>
          </a:p>
        </p:txBody>
      </p:sp>
    </p:spTree>
    <p:extLst>
      <p:ext uri="{BB962C8B-B14F-4D97-AF65-F5344CB8AC3E}">
        <p14:creationId xmlns:p14="http://schemas.microsoft.com/office/powerpoint/2010/main" val="118132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2DE07FB4-DF47-8B59-6E84-4816CC4492C7}"/>
            </a:ext>
          </a:extLst>
        </p:cNvPr>
        <p:cNvGrpSpPr/>
        <p:nvPr/>
      </p:nvGrpSpPr>
      <p:grpSpPr>
        <a:xfrm>
          <a:off x="0" y="0"/>
          <a:ext cx="0" cy="0"/>
          <a:chOff x="0" y="0"/>
          <a:chExt cx="0" cy="0"/>
        </a:xfrm>
      </p:grpSpPr>
      <p:sp>
        <p:nvSpPr>
          <p:cNvPr id="218" name="Google Shape;218;p16:notes">
            <a:extLst>
              <a:ext uri="{FF2B5EF4-FFF2-40B4-BE49-F238E27FC236}">
                <a16:creationId xmlns:a16="http://schemas.microsoft.com/office/drawing/2014/main" id="{AC7FD7DA-AD4A-41C5-B74A-6E70213B42B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6:notes">
            <a:extLst>
              <a:ext uri="{FF2B5EF4-FFF2-40B4-BE49-F238E27FC236}">
                <a16:creationId xmlns:a16="http://schemas.microsoft.com/office/drawing/2014/main" id="{0DBD8C83-5655-11C7-3841-46516BF765C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20" name="Google Shape;220;p16:notes">
            <a:extLst>
              <a:ext uri="{FF2B5EF4-FFF2-40B4-BE49-F238E27FC236}">
                <a16:creationId xmlns:a16="http://schemas.microsoft.com/office/drawing/2014/main" id="{AC05C249-9339-7332-021E-63E6509DF0E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GT"/>
              <a:t>7</a:t>
            </a:fld>
            <a:endParaRPr/>
          </a:p>
        </p:txBody>
      </p:sp>
    </p:spTree>
    <p:extLst>
      <p:ext uri="{BB962C8B-B14F-4D97-AF65-F5344CB8AC3E}">
        <p14:creationId xmlns:p14="http://schemas.microsoft.com/office/powerpoint/2010/main" val="1250904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4386FE-A4AF-9D4C-8653-5D06F0642E31}" type="slidenum">
              <a:rPr lang="en-US" smtClean="0"/>
              <a:t>8</a:t>
            </a:fld>
            <a:endParaRPr lang="en-US"/>
          </a:p>
        </p:txBody>
      </p:sp>
    </p:spTree>
    <p:extLst>
      <p:ext uri="{BB962C8B-B14F-4D97-AF65-F5344CB8AC3E}">
        <p14:creationId xmlns:p14="http://schemas.microsoft.com/office/powerpoint/2010/main" val="2652123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5905B6-7B63-4947-A51D-1ADAE1B821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592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4386FE-A4AF-9D4C-8653-5D06F0642E31}" type="slidenum">
              <a:rPr lang="en-US" smtClean="0"/>
              <a:t>10</a:t>
            </a:fld>
            <a:endParaRPr lang="en-US"/>
          </a:p>
        </p:txBody>
      </p:sp>
    </p:spTree>
    <p:extLst>
      <p:ext uri="{BB962C8B-B14F-4D97-AF65-F5344CB8AC3E}">
        <p14:creationId xmlns:p14="http://schemas.microsoft.com/office/powerpoint/2010/main" val="4286122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69D8E-753A-6202-0F57-D25AC0E222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65A0EF-82FF-AB3B-3CAB-014A08A761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4410DE-147F-C890-8C16-086866F4F37C}"/>
              </a:ext>
            </a:extLst>
          </p:cNvPr>
          <p:cNvSpPr>
            <a:spLocks noGrp="1"/>
          </p:cNvSpPr>
          <p:nvPr>
            <p:ph type="dt" sz="half" idx="10"/>
          </p:nvPr>
        </p:nvSpPr>
        <p:spPr/>
        <p:txBody>
          <a:bodyPr/>
          <a:lstStyle/>
          <a:p>
            <a:fld id="{975A6556-B834-45A1-A65D-E7A3EC30B2F2}" type="datetimeFigureOut">
              <a:rPr lang="en-US" smtClean="0"/>
              <a:t>7/14/25</a:t>
            </a:fld>
            <a:endParaRPr lang="en-US"/>
          </a:p>
        </p:txBody>
      </p:sp>
      <p:sp>
        <p:nvSpPr>
          <p:cNvPr id="5" name="Footer Placeholder 4">
            <a:extLst>
              <a:ext uri="{FF2B5EF4-FFF2-40B4-BE49-F238E27FC236}">
                <a16:creationId xmlns:a16="http://schemas.microsoft.com/office/drawing/2014/main" id="{F45DA832-CC97-31CE-C096-F5310161C4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CDB0A4-9D71-D569-E6AE-32E45B2DD7D6}"/>
              </a:ext>
            </a:extLst>
          </p:cNvPr>
          <p:cNvSpPr>
            <a:spLocks noGrp="1"/>
          </p:cNvSpPr>
          <p:nvPr>
            <p:ph type="sldNum" sz="quarter" idx="12"/>
          </p:nvPr>
        </p:nvSpPr>
        <p:spPr/>
        <p:txBody>
          <a:bodyPr/>
          <a:lstStyle/>
          <a:p>
            <a:fld id="{3244FC52-989F-4439-964F-73D28695AF83}" type="slidenum">
              <a:rPr lang="en-US" smtClean="0"/>
              <a:t>‹#›</a:t>
            </a:fld>
            <a:endParaRPr lang="en-US"/>
          </a:p>
        </p:txBody>
      </p:sp>
    </p:spTree>
    <p:extLst>
      <p:ext uri="{BB962C8B-B14F-4D97-AF65-F5344CB8AC3E}">
        <p14:creationId xmlns:p14="http://schemas.microsoft.com/office/powerpoint/2010/main" val="4252481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4DDCA-ED18-FD0D-536F-2A6DA0328D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CBF004-16AA-716D-2DE5-90C9E7B9B6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4C766D-8158-2CFA-8B8E-976A7E1E943C}"/>
              </a:ext>
            </a:extLst>
          </p:cNvPr>
          <p:cNvSpPr>
            <a:spLocks noGrp="1"/>
          </p:cNvSpPr>
          <p:nvPr>
            <p:ph type="dt" sz="half" idx="10"/>
          </p:nvPr>
        </p:nvSpPr>
        <p:spPr/>
        <p:txBody>
          <a:bodyPr/>
          <a:lstStyle/>
          <a:p>
            <a:fld id="{975A6556-B834-45A1-A65D-E7A3EC30B2F2}" type="datetimeFigureOut">
              <a:rPr lang="en-US" smtClean="0"/>
              <a:t>7/14/25</a:t>
            </a:fld>
            <a:endParaRPr lang="en-US"/>
          </a:p>
        </p:txBody>
      </p:sp>
      <p:sp>
        <p:nvSpPr>
          <p:cNvPr id="5" name="Footer Placeholder 4">
            <a:extLst>
              <a:ext uri="{FF2B5EF4-FFF2-40B4-BE49-F238E27FC236}">
                <a16:creationId xmlns:a16="http://schemas.microsoft.com/office/drawing/2014/main" id="{7183F0AB-F773-9E66-2151-7A54B22081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9558E-1F64-A2FA-5CCE-A787368A5F1F}"/>
              </a:ext>
            </a:extLst>
          </p:cNvPr>
          <p:cNvSpPr>
            <a:spLocks noGrp="1"/>
          </p:cNvSpPr>
          <p:nvPr>
            <p:ph type="sldNum" sz="quarter" idx="12"/>
          </p:nvPr>
        </p:nvSpPr>
        <p:spPr/>
        <p:txBody>
          <a:bodyPr/>
          <a:lstStyle/>
          <a:p>
            <a:fld id="{3244FC52-989F-4439-964F-73D28695AF83}" type="slidenum">
              <a:rPr lang="en-US" smtClean="0"/>
              <a:t>‹#›</a:t>
            </a:fld>
            <a:endParaRPr lang="en-US"/>
          </a:p>
        </p:txBody>
      </p:sp>
    </p:spTree>
    <p:extLst>
      <p:ext uri="{BB962C8B-B14F-4D97-AF65-F5344CB8AC3E}">
        <p14:creationId xmlns:p14="http://schemas.microsoft.com/office/powerpoint/2010/main" val="3976589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59DADA-34C4-34CE-0FA4-AF448C6B6A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2B4374-BA6F-1950-506E-5988CD73BD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645D72-E489-4620-197C-1CC9C52DDD29}"/>
              </a:ext>
            </a:extLst>
          </p:cNvPr>
          <p:cNvSpPr>
            <a:spLocks noGrp="1"/>
          </p:cNvSpPr>
          <p:nvPr>
            <p:ph type="dt" sz="half" idx="10"/>
          </p:nvPr>
        </p:nvSpPr>
        <p:spPr/>
        <p:txBody>
          <a:bodyPr/>
          <a:lstStyle/>
          <a:p>
            <a:fld id="{975A6556-B834-45A1-A65D-E7A3EC30B2F2}" type="datetimeFigureOut">
              <a:rPr lang="en-US" smtClean="0"/>
              <a:t>7/14/25</a:t>
            </a:fld>
            <a:endParaRPr lang="en-US"/>
          </a:p>
        </p:txBody>
      </p:sp>
      <p:sp>
        <p:nvSpPr>
          <p:cNvPr id="5" name="Footer Placeholder 4">
            <a:extLst>
              <a:ext uri="{FF2B5EF4-FFF2-40B4-BE49-F238E27FC236}">
                <a16:creationId xmlns:a16="http://schemas.microsoft.com/office/drawing/2014/main" id="{DA5751AD-97D8-AD8A-C0A6-49AC97B7B0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D278FB-0A2D-4CF1-70CF-BE49B2A0391A}"/>
              </a:ext>
            </a:extLst>
          </p:cNvPr>
          <p:cNvSpPr>
            <a:spLocks noGrp="1"/>
          </p:cNvSpPr>
          <p:nvPr>
            <p:ph type="sldNum" sz="quarter" idx="12"/>
          </p:nvPr>
        </p:nvSpPr>
        <p:spPr/>
        <p:txBody>
          <a:bodyPr/>
          <a:lstStyle/>
          <a:p>
            <a:fld id="{3244FC52-989F-4439-964F-73D28695AF83}" type="slidenum">
              <a:rPr lang="en-US" smtClean="0"/>
              <a:t>‹#›</a:t>
            </a:fld>
            <a:endParaRPr lang="en-US"/>
          </a:p>
        </p:txBody>
      </p:sp>
    </p:spTree>
    <p:extLst>
      <p:ext uri="{BB962C8B-B14F-4D97-AF65-F5344CB8AC3E}">
        <p14:creationId xmlns:p14="http://schemas.microsoft.com/office/powerpoint/2010/main" val="970628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3"/>
            <a:ext cx="9144000" cy="2478024"/>
          </a:xfrm>
        </p:spPr>
        <p:txBody>
          <a:bodyPr lIns="0" tIns="0" rIns="0" bIns="0" anchor="b">
            <a:noAutofit/>
          </a:bodyPr>
          <a:lstStyle>
            <a:lvl1pPr algn="ctr">
              <a:defRPr sz="2206" spc="414"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3"/>
            <a:ext cx="9144000" cy="1435608"/>
          </a:xfrm>
        </p:spPr>
        <p:txBody>
          <a:bodyPr lIns="0" tIns="0" rIns="0" bIns="0">
            <a:normAutofit/>
          </a:bodyPr>
          <a:lstStyle>
            <a:lvl1pPr marL="0" indent="0" algn="ctr">
              <a:lnSpc>
                <a:spcPct val="150000"/>
              </a:lnSpc>
              <a:buNone/>
              <a:defRPr sz="882" cap="all" spc="331" baseline="0">
                <a:solidFill>
                  <a:schemeClr val="tx1"/>
                </a:solidFill>
              </a:defRPr>
            </a:lvl1pPr>
            <a:lvl2pPr marL="252100" indent="0" algn="ctr">
              <a:buNone/>
              <a:defRPr sz="1103"/>
            </a:lvl2pPr>
            <a:lvl3pPr marL="504200" indent="0" algn="ctr">
              <a:buNone/>
              <a:defRPr sz="993"/>
            </a:lvl3pPr>
            <a:lvl4pPr marL="756300" indent="0" algn="ctr">
              <a:buNone/>
              <a:defRPr sz="882"/>
            </a:lvl4pPr>
            <a:lvl5pPr marL="1008400" indent="0" algn="ctr">
              <a:buNone/>
              <a:defRPr sz="882"/>
            </a:lvl5pPr>
            <a:lvl6pPr marL="1260500" indent="0" algn="ctr">
              <a:buNone/>
              <a:defRPr sz="882"/>
            </a:lvl6pPr>
            <a:lvl7pPr marL="1512600" indent="0" algn="ctr">
              <a:buNone/>
              <a:defRPr sz="882"/>
            </a:lvl7pPr>
            <a:lvl8pPr marL="1764701" indent="0" algn="ctr">
              <a:buNone/>
              <a:defRPr sz="882"/>
            </a:lvl8pPr>
            <a:lvl9pPr marL="2016801" indent="0" algn="ctr">
              <a:buNone/>
              <a:defRPr sz="882"/>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Monday, July 14, 2025</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855620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Monday, July 14, 2025</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026460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1" y="1709739"/>
            <a:ext cx="9966960" cy="2852737"/>
          </a:xfrm>
        </p:spPr>
        <p:txBody>
          <a:bodyPr anchor="b">
            <a:normAutofit/>
          </a:bodyPr>
          <a:lstStyle>
            <a:lvl1pPr>
              <a:lnSpc>
                <a:spcPct val="100000"/>
              </a:lnSpc>
              <a:defRPr sz="2426" spc="414"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2" y="4974337"/>
            <a:ext cx="9966961" cy="1115568"/>
          </a:xfrm>
        </p:spPr>
        <p:txBody>
          <a:bodyPr>
            <a:normAutofit/>
          </a:bodyPr>
          <a:lstStyle>
            <a:lvl1pPr marL="0" indent="0">
              <a:buNone/>
              <a:defRPr sz="882" cap="all" spc="331" baseline="0">
                <a:solidFill>
                  <a:schemeClr val="tx1"/>
                </a:solidFill>
              </a:defRPr>
            </a:lvl1pPr>
            <a:lvl2pPr marL="252100" indent="0">
              <a:buNone/>
              <a:defRPr sz="1103">
                <a:solidFill>
                  <a:schemeClr val="tx1">
                    <a:tint val="75000"/>
                  </a:schemeClr>
                </a:solidFill>
              </a:defRPr>
            </a:lvl2pPr>
            <a:lvl3pPr marL="504200" indent="0">
              <a:buNone/>
              <a:defRPr sz="993">
                <a:solidFill>
                  <a:schemeClr val="tx1">
                    <a:tint val="75000"/>
                  </a:schemeClr>
                </a:solidFill>
              </a:defRPr>
            </a:lvl3pPr>
            <a:lvl4pPr marL="756300" indent="0">
              <a:buNone/>
              <a:defRPr sz="882">
                <a:solidFill>
                  <a:schemeClr val="tx1">
                    <a:tint val="75000"/>
                  </a:schemeClr>
                </a:solidFill>
              </a:defRPr>
            </a:lvl4pPr>
            <a:lvl5pPr marL="1008400" indent="0">
              <a:buNone/>
              <a:defRPr sz="882">
                <a:solidFill>
                  <a:schemeClr val="tx1">
                    <a:tint val="75000"/>
                  </a:schemeClr>
                </a:solidFill>
              </a:defRPr>
            </a:lvl5pPr>
            <a:lvl6pPr marL="1260500" indent="0">
              <a:buNone/>
              <a:defRPr sz="882">
                <a:solidFill>
                  <a:schemeClr val="tx1">
                    <a:tint val="75000"/>
                  </a:schemeClr>
                </a:solidFill>
              </a:defRPr>
            </a:lvl6pPr>
            <a:lvl7pPr marL="1512600" indent="0">
              <a:buNone/>
              <a:defRPr sz="882">
                <a:solidFill>
                  <a:schemeClr val="tx1">
                    <a:tint val="75000"/>
                  </a:schemeClr>
                </a:solidFill>
              </a:defRPr>
            </a:lvl7pPr>
            <a:lvl8pPr marL="1764701" indent="0">
              <a:buNone/>
              <a:defRPr sz="882">
                <a:solidFill>
                  <a:schemeClr val="tx1">
                    <a:tint val="75000"/>
                  </a:schemeClr>
                </a:solidFill>
              </a:defRPr>
            </a:lvl8pPr>
            <a:lvl9pPr marL="2016801" indent="0">
              <a:buNone/>
              <a:defRPr sz="88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Monday, July 14, 2025</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4187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1"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1" y="2112266"/>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Monday, July 14, 2025</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9231762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1323" b="1"/>
            </a:lvl1pPr>
            <a:lvl2pPr marL="252100" indent="0">
              <a:buNone/>
              <a:defRPr sz="1103" b="1"/>
            </a:lvl2pPr>
            <a:lvl3pPr marL="504200" indent="0">
              <a:buNone/>
              <a:defRPr sz="993" b="1"/>
            </a:lvl3pPr>
            <a:lvl4pPr marL="756300" indent="0">
              <a:buNone/>
              <a:defRPr sz="882" b="1"/>
            </a:lvl4pPr>
            <a:lvl5pPr marL="1008400" indent="0">
              <a:buNone/>
              <a:defRPr sz="882" b="1"/>
            </a:lvl5pPr>
            <a:lvl6pPr marL="1260500" indent="0">
              <a:buNone/>
              <a:defRPr sz="882" b="1"/>
            </a:lvl6pPr>
            <a:lvl7pPr marL="1512600" indent="0">
              <a:buNone/>
              <a:defRPr sz="882" b="1"/>
            </a:lvl7pPr>
            <a:lvl8pPr marL="1764701" indent="0">
              <a:buNone/>
              <a:defRPr sz="882" b="1"/>
            </a:lvl8pPr>
            <a:lvl9pPr marL="2016801" indent="0">
              <a:buNone/>
              <a:defRPr sz="882"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3"/>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1" y="2112264"/>
            <a:ext cx="4846320" cy="823912"/>
          </a:xfrm>
        </p:spPr>
        <p:txBody>
          <a:bodyPr anchor="b"/>
          <a:lstStyle>
            <a:lvl1pPr marL="0" indent="0">
              <a:buNone/>
              <a:defRPr sz="1323" b="1"/>
            </a:lvl1pPr>
            <a:lvl2pPr marL="252100" indent="0">
              <a:buNone/>
              <a:defRPr sz="1103" b="1"/>
            </a:lvl2pPr>
            <a:lvl3pPr marL="504200" indent="0">
              <a:buNone/>
              <a:defRPr sz="993" b="1"/>
            </a:lvl3pPr>
            <a:lvl4pPr marL="756300" indent="0">
              <a:buNone/>
              <a:defRPr sz="882" b="1"/>
            </a:lvl4pPr>
            <a:lvl5pPr marL="1008400" indent="0">
              <a:buNone/>
              <a:defRPr sz="882" b="1"/>
            </a:lvl5pPr>
            <a:lvl6pPr marL="1260500" indent="0">
              <a:buNone/>
              <a:defRPr sz="882" b="1"/>
            </a:lvl6pPr>
            <a:lvl7pPr marL="1512600" indent="0">
              <a:buNone/>
              <a:defRPr sz="882" b="1"/>
            </a:lvl7pPr>
            <a:lvl8pPr marL="1764701" indent="0">
              <a:buNone/>
              <a:defRPr sz="882" b="1"/>
            </a:lvl8pPr>
            <a:lvl9pPr marL="2016801" indent="0">
              <a:buNone/>
              <a:defRPr sz="882"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2"/>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Monday, July 14, 2025</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25759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Monday, July 14, 2025</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43337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Monday, July 14, 2025</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7516752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2" y="987426"/>
            <a:ext cx="3932237" cy="1894511"/>
          </a:xfrm>
        </p:spPr>
        <p:txBody>
          <a:bodyPr anchor="b"/>
          <a:lstStyle>
            <a:lvl1pPr>
              <a:lnSpc>
                <a:spcPct val="100000"/>
              </a:lnSpc>
              <a:defRPr sz="1764"/>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3" y="987426"/>
            <a:ext cx="5687568" cy="4873625"/>
          </a:xfrm>
        </p:spPr>
        <p:txBody>
          <a:bodyPr>
            <a:normAutofit/>
          </a:bodyPr>
          <a:lstStyle>
            <a:lvl1pPr>
              <a:defRPr sz="1103"/>
            </a:lvl1pPr>
            <a:lvl2pPr>
              <a:defRPr sz="1103"/>
            </a:lvl2pPr>
            <a:lvl3pPr>
              <a:defRPr sz="993"/>
            </a:lvl3pPr>
            <a:lvl4pPr>
              <a:defRPr sz="882"/>
            </a:lvl4pPr>
            <a:lvl5pPr>
              <a:defRPr sz="882"/>
            </a:lvl5pPr>
            <a:lvl6pPr>
              <a:defRPr sz="1103"/>
            </a:lvl6pPr>
            <a:lvl7pPr>
              <a:defRPr sz="1103"/>
            </a:lvl7pPr>
            <a:lvl8pPr>
              <a:defRPr sz="1103"/>
            </a:lvl8pPr>
            <a:lvl9pPr>
              <a:defRPr sz="110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2" y="3058510"/>
            <a:ext cx="3932237" cy="2802540"/>
          </a:xfrm>
        </p:spPr>
        <p:txBody>
          <a:bodyPr/>
          <a:lstStyle>
            <a:lvl1pPr marL="0" indent="0">
              <a:buNone/>
              <a:defRPr sz="882"/>
            </a:lvl1pPr>
            <a:lvl2pPr marL="252100" indent="0">
              <a:buNone/>
              <a:defRPr sz="772"/>
            </a:lvl2pPr>
            <a:lvl3pPr marL="504200" indent="0">
              <a:buNone/>
              <a:defRPr sz="662"/>
            </a:lvl3pPr>
            <a:lvl4pPr marL="756300" indent="0">
              <a:buNone/>
              <a:defRPr sz="551"/>
            </a:lvl4pPr>
            <a:lvl5pPr marL="1008400" indent="0">
              <a:buNone/>
              <a:defRPr sz="551"/>
            </a:lvl5pPr>
            <a:lvl6pPr marL="1260500" indent="0">
              <a:buNone/>
              <a:defRPr sz="551"/>
            </a:lvl6pPr>
            <a:lvl7pPr marL="1512600" indent="0">
              <a:buNone/>
              <a:defRPr sz="551"/>
            </a:lvl7pPr>
            <a:lvl8pPr marL="1764701" indent="0">
              <a:buNone/>
              <a:defRPr sz="551"/>
            </a:lvl8pPr>
            <a:lvl9pPr marL="2016801" indent="0">
              <a:buNone/>
              <a:defRPr sz="551"/>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Monday, July 14, 2025</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00572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0D06-BCF3-C149-83D6-5DDB08356E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644D3A-8845-3147-2D0B-D13EFF186B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74E284-1E05-63FF-55B9-A64BC341983D}"/>
              </a:ext>
            </a:extLst>
          </p:cNvPr>
          <p:cNvSpPr>
            <a:spLocks noGrp="1"/>
          </p:cNvSpPr>
          <p:nvPr>
            <p:ph type="dt" sz="half" idx="10"/>
          </p:nvPr>
        </p:nvSpPr>
        <p:spPr/>
        <p:txBody>
          <a:bodyPr/>
          <a:lstStyle/>
          <a:p>
            <a:fld id="{975A6556-B834-45A1-A65D-E7A3EC30B2F2}" type="datetimeFigureOut">
              <a:rPr lang="en-US" smtClean="0"/>
              <a:t>7/14/25</a:t>
            </a:fld>
            <a:endParaRPr lang="en-US"/>
          </a:p>
        </p:txBody>
      </p:sp>
      <p:sp>
        <p:nvSpPr>
          <p:cNvPr id="5" name="Footer Placeholder 4">
            <a:extLst>
              <a:ext uri="{FF2B5EF4-FFF2-40B4-BE49-F238E27FC236}">
                <a16:creationId xmlns:a16="http://schemas.microsoft.com/office/drawing/2014/main" id="{87A0DBE4-D66D-20EF-D98B-9ED2D9BE2E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D944A9-32C5-938A-7DBB-3B100438F9C4}"/>
              </a:ext>
            </a:extLst>
          </p:cNvPr>
          <p:cNvSpPr>
            <a:spLocks noGrp="1"/>
          </p:cNvSpPr>
          <p:nvPr>
            <p:ph type="sldNum" sz="quarter" idx="12"/>
          </p:nvPr>
        </p:nvSpPr>
        <p:spPr/>
        <p:txBody>
          <a:bodyPr/>
          <a:lstStyle/>
          <a:p>
            <a:fld id="{3244FC52-989F-4439-964F-73D28695AF83}" type="slidenum">
              <a:rPr lang="en-US" smtClean="0"/>
              <a:t>‹#›</a:t>
            </a:fld>
            <a:endParaRPr lang="en-US"/>
          </a:p>
        </p:txBody>
      </p:sp>
    </p:spTree>
    <p:extLst>
      <p:ext uri="{BB962C8B-B14F-4D97-AF65-F5344CB8AC3E}">
        <p14:creationId xmlns:p14="http://schemas.microsoft.com/office/powerpoint/2010/main" val="1001934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2" y="987552"/>
            <a:ext cx="3932237" cy="1892808"/>
          </a:xfrm>
        </p:spPr>
        <p:txBody>
          <a:bodyPr anchor="b"/>
          <a:lstStyle>
            <a:lvl1pPr>
              <a:defRPr sz="1764"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6"/>
            <a:ext cx="5833242" cy="4873625"/>
          </a:xfrm>
        </p:spPr>
        <p:txBody>
          <a:bodyPr/>
          <a:lstStyle>
            <a:lvl1pPr marL="0" indent="0">
              <a:buNone/>
              <a:defRPr sz="1764"/>
            </a:lvl1pPr>
            <a:lvl2pPr marL="252100" indent="0">
              <a:buNone/>
              <a:defRPr sz="1544"/>
            </a:lvl2pPr>
            <a:lvl3pPr marL="504200" indent="0">
              <a:buNone/>
              <a:defRPr sz="1323"/>
            </a:lvl3pPr>
            <a:lvl4pPr marL="756300" indent="0">
              <a:buNone/>
              <a:defRPr sz="1103"/>
            </a:lvl4pPr>
            <a:lvl5pPr marL="1008400" indent="0">
              <a:buNone/>
              <a:defRPr sz="1103"/>
            </a:lvl5pPr>
            <a:lvl6pPr marL="1260500" indent="0">
              <a:buNone/>
              <a:defRPr sz="1103"/>
            </a:lvl6pPr>
            <a:lvl7pPr marL="1512600" indent="0">
              <a:buNone/>
              <a:defRPr sz="1103"/>
            </a:lvl7pPr>
            <a:lvl8pPr marL="1764701" indent="0">
              <a:buNone/>
              <a:defRPr sz="1103"/>
            </a:lvl8pPr>
            <a:lvl9pPr marL="2016801" indent="0">
              <a:buNone/>
              <a:defRPr sz="1103"/>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2" y="3033287"/>
            <a:ext cx="3932237" cy="2835702"/>
          </a:xfrm>
        </p:spPr>
        <p:txBody>
          <a:bodyPr/>
          <a:lstStyle>
            <a:lvl1pPr marL="0" indent="0">
              <a:buNone/>
              <a:defRPr sz="882"/>
            </a:lvl1pPr>
            <a:lvl2pPr marL="252100" indent="0">
              <a:buNone/>
              <a:defRPr sz="772"/>
            </a:lvl2pPr>
            <a:lvl3pPr marL="504200" indent="0">
              <a:buNone/>
              <a:defRPr sz="662"/>
            </a:lvl3pPr>
            <a:lvl4pPr marL="756300" indent="0">
              <a:buNone/>
              <a:defRPr sz="551"/>
            </a:lvl4pPr>
            <a:lvl5pPr marL="1008400" indent="0">
              <a:buNone/>
              <a:defRPr sz="551"/>
            </a:lvl5pPr>
            <a:lvl6pPr marL="1260500" indent="0">
              <a:buNone/>
              <a:defRPr sz="551"/>
            </a:lvl6pPr>
            <a:lvl7pPr marL="1512600" indent="0">
              <a:buNone/>
              <a:defRPr sz="551"/>
            </a:lvl7pPr>
            <a:lvl8pPr marL="1764701" indent="0">
              <a:buNone/>
              <a:defRPr sz="551"/>
            </a:lvl8pPr>
            <a:lvl9pPr marL="2016801" indent="0">
              <a:buNone/>
              <a:defRPr sz="551"/>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Monday, July 14, 2025</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9198412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Monday, July 14, 2025</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03106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900"/>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7" y="838901"/>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Monday, July 14, 2025</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04348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CBF4F-45C9-F8B7-9E8D-287D4F9219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7AE918-E96D-A801-4756-B6F947B20F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74E770-0B8B-ACD0-B9E3-7CDD341ADC47}"/>
              </a:ext>
            </a:extLst>
          </p:cNvPr>
          <p:cNvSpPr>
            <a:spLocks noGrp="1"/>
          </p:cNvSpPr>
          <p:nvPr>
            <p:ph type="dt" sz="half" idx="10"/>
          </p:nvPr>
        </p:nvSpPr>
        <p:spPr/>
        <p:txBody>
          <a:bodyPr/>
          <a:lstStyle/>
          <a:p>
            <a:fld id="{975A6556-B834-45A1-A65D-E7A3EC30B2F2}" type="datetimeFigureOut">
              <a:rPr lang="en-US" smtClean="0"/>
              <a:t>7/14/25</a:t>
            </a:fld>
            <a:endParaRPr lang="en-US"/>
          </a:p>
        </p:txBody>
      </p:sp>
      <p:sp>
        <p:nvSpPr>
          <p:cNvPr id="5" name="Footer Placeholder 4">
            <a:extLst>
              <a:ext uri="{FF2B5EF4-FFF2-40B4-BE49-F238E27FC236}">
                <a16:creationId xmlns:a16="http://schemas.microsoft.com/office/drawing/2014/main" id="{1DBA50F8-4E58-021B-7252-4370CB202F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28345-F322-A143-9D7B-E0AB59CB24B0}"/>
              </a:ext>
            </a:extLst>
          </p:cNvPr>
          <p:cNvSpPr>
            <a:spLocks noGrp="1"/>
          </p:cNvSpPr>
          <p:nvPr>
            <p:ph type="sldNum" sz="quarter" idx="12"/>
          </p:nvPr>
        </p:nvSpPr>
        <p:spPr/>
        <p:txBody>
          <a:bodyPr/>
          <a:lstStyle/>
          <a:p>
            <a:fld id="{3244FC52-989F-4439-964F-73D28695AF83}" type="slidenum">
              <a:rPr lang="en-US" smtClean="0"/>
              <a:t>‹#›</a:t>
            </a:fld>
            <a:endParaRPr lang="en-US"/>
          </a:p>
        </p:txBody>
      </p:sp>
    </p:spTree>
    <p:extLst>
      <p:ext uri="{BB962C8B-B14F-4D97-AF65-F5344CB8AC3E}">
        <p14:creationId xmlns:p14="http://schemas.microsoft.com/office/powerpoint/2010/main" val="400233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DAF19-6C89-6E37-D2DD-567EBFD303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128BB7-DF25-7002-115E-2B3F50DB29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49816C-3753-5F38-1C9B-BD3E2AEDC6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EA44CB-F92F-E6D5-C8B3-EC03F83CDCA8}"/>
              </a:ext>
            </a:extLst>
          </p:cNvPr>
          <p:cNvSpPr>
            <a:spLocks noGrp="1"/>
          </p:cNvSpPr>
          <p:nvPr>
            <p:ph type="dt" sz="half" idx="10"/>
          </p:nvPr>
        </p:nvSpPr>
        <p:spPr/>
        <p:txBody>
          <a:bodyPr/>
          <a:lstStyle/>
          <a:p>
            <a:fld id="{975A6556-B834-45A1-A65D-E7A3EC30B2F2}" type="datetimeFigureOut">
              <a:rPr lang="en-US" smtClean="0"/>
              <a:t>7/14/25</a:t>
            </a:fld>
            <a:endParaRPr lang="en-US"/>
          </a:p>
        </p:txBody>
      </p:sp>
      <p:sp>
        <p:nvSpPr>
          <p:cNvPr id="6" name="Footer Placeholder 5">
            <a:extLst>
              <a:ext uri="{FF2B5EF4-FFF2-40B4-BE49-F238E27FC236}">
                <a16:creationId xmlns:a16="http://schemas.microsoft.com/office/drawing/2014/main" id="{600BF640-FC4E-89C2-AA44-03677594D7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B399FF-A899-3B0E-0C18-45B42409E46E}"/>
              </a:ext>
            </a:extLst>
          </p:cNvPr>
          <p:cNvSpPr>
            <a:spLocks noGrp="1"/>
          </p:cNvSpPr>
          <p:nvPr>
            <p:ph type="sldNum" sz="quarter" idx="12"/>
          </p:nvPr>
        </p:nvSpPr>
        <p:spPr/>
        <p:txBody>
          <a:bodyPr/>
          <a:lstStyle/>
          <a:p>
            <a:fld id="{3244FC52-989F-4439-964F-73D28695AF83}" type="slidenum">
              <a:rPr lang="en-US" smtClean="0"/>
              <a:t>‹#›</a:t>
            </a:fld>
            <a:endParaRPr lang="en-US"/>
          </a:p>
        </p:txBody>
      </p:sp>
    </p:spTree>
    <p:extLst>
      <p:ext uri="{BB962C8B-B14F-4D97-AF65-F5344CB8AC3E}">
        <p14:creationId xmlns:p14="http://schemas.microsoft.com/office/powerpoint/2010/main" val="571856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A8F46-FE44-C423-9D06-DAA6F58883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60F34C-B3D8-D8F3-07FF-C2763083B2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4B5240-6BF9-2A58-A87D-5748AA3259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64AC8-EEED-DBC9-F04F-D6BB61B7B8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8DCDE6-EE98-C622-9532-688F6E311A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4ECE84-15D2-60DB-236B-5841A786A9FA}"/>
              </a:ext>
            </a:extLst>
          </p:cNvPr>
          <p:cNvSpPr>
            <a:spLocks noGrp="1"/>
          </p:cNvSpPr>
          <p:nvPr>
            <p:ph type="dt" sz="half" idx="10"/>
          </p:nvPr>
        </p:nvSpPr>
        <p:spPr/>
        <p:txBody>
          <a:bodyPr/>
          <a:lstStyle/>
          <a:p>
            <a:fld id="{975A6556-B834-45A1-A65D-E7A3EC30B2F2}" type="datetimeFigureOut">
              <a:rPr lang="en-US" smtClean="0"/>
              <a:t>7/14/25</a:t>
            </a:fld>
            <a:endParaRPr lang="en-US"/>
          </a:p>
        </p:txBody>
      </p:sp>
      <p:sp>
        <p:nvSpPr>
          <p:cNvPr id="8" name="Footer Placeholder 7">
            <a:extLst>
              <a:ext uri="{FF2B5EF4-FFF2-40B4-BE49-F238E27FC236}">
                <a16:creationId xmlns:a16="http://schemas.microsoft.com/office/drawing/2014/main" id="{34C8FB51-DFC0-F1DA-8548-3F286AAF30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9E0721-3249-693F-B6B9-3FF11FC02446}"/>
              </a:ext>
            </a:extLst>
          </p:cNvPr>
          <p:cNvSpPr>
            <a:spLocks noGrp="1"/>
          </p:cNvSpPr>
          <p:nvPr>
            <p:ph type="sldNum" sz="quarter" idx="12"/>
          </p:nvPr>
        </p:nvSpPr>
        <p:spPr/>
        <p:txBody>
          <a:bodyPr/>
          <a:lstStyle/>
          <a:p>
            <a:fld id="{3244FC52-989F-4439-964F-73D28695AF83}" type="slidenum">
              <a:rPr lang="en-US" smtClean="0"/>
              <a:t>‹#›</a:t>
            </a:fld>
            <a:endParaRPr lang="en-US"/>
          </a:p>
        </p:txBody>
      </p:sp>
    </p:spTree>
    <p:extLst>
      <p:ext uri="{BB962C8B-B14F-4D97-AF65-F5344CB8AC3E}">
        <p14:creationId xmlns:p14="http://schemas.microsoft.com/office/powerpoint/2010/main" val="1505881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4F6A-1732-7FEF-64E7-BD5A4D81B9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3B5B0E-FA28-BFF6-095D-143A3FF7C2EF}"/>
              </a:ext>
            </a:extLst>
          </p:cNvPr>
          <p:cNvSpPr>
            <a:spLocks noGrp="1"/>
          </p:cNvSpPr>
          <p:nvPr>
            <p:ph type="dt" sz="half" idx="10"/>
          </p:nvPr>
        </p:nvSpPr>
        <p:spPr/>
        <p:txBody>
          <a:bodyPr/>
          <a:lstStyle/>
          <a:p>
            <a:fld id="{975A6556-B834-45A1-A65D-E7A3EC30B2F2}" type="datetimeFigureOut">
              <a:rPr lang="en-US" smtClean="0"/>
              <a:t>7/14/25</a:t>
            </a:fld>
            <a:endParaRPr lang="en-US"/>
          </a:p>
        </p:txBody>
      </p:sp>
      <p:sp>
        <p:nvSpPr>
          <p:cNvPr id="4" name="Footer Placeholder 3">
            <a:extLst>
              <a:ext uri="{FF2B5EF4-FFF2-40B4-BE49-F238E27FC236}">
                <a16:creationId xmlns:a16="http://schemas.microsoft.com/office/drawing/2014/main" id="{02463279-3074-0609-7480-4F002A82D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11CCF8-C27B-4F47-A7C0-90000F45DAD0}"/>
              </a:ext>
            </a:extLst>
          </p:cNvPr>
          <p:cNvSpPr>
            <a:spLocks noGrp="1"/>
          </p:cNvSpPr>
          <p:nvPr>
            <p:ph type="sldNum" sz="quarter" idx="12"/>
          </p:nvPr>
        </p:nvSpPr>
        <p:spPr/>
        <p:txBody>
          <a:bodyPr/>
          <a:lstStyle/>
          <a:p>
            <a:fld id="{3244FC52-989F-4439-964F-73D28695AF83}" type="slidenum">
              <a:rPr lang="en-US" smtClean="0"/>
              <a:t>‹#›</a:t>
            </a:fld>
            <a:endParaRPr lang="en-US"/>
          </a:p>
        </p:txBody>
      </p:sp>
    </p:spTree>
    <p:extLst>
      <p:ext uri="{BB962C8B-B14F-4D97-AF65-F5344CB8AC3E}">
        <p14:creationId xmlns:p14="http://schemas.microsoft.com/office/powerpoint/2010/main" val="3934626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59F507-E4AE-C3D9-95AF-F1B6370B6C03}"/>
              </a:ext>
            </a:extLst>
          </p:cNvPr>
          <p:cNvSpPr>
            <a:spLocks noGrp="1"/>
          </p:cNvSpPr>
          <p:nvPr>
            <p:ph type="dt" sz="half" idx="10"/>
          </p:nvPr>
        </p:nvSpPr>
        <p:spPr/>
        <p:txBody>
          <a:bodyPr/>
          <a:lstStyle/>
          <a:p>
            <a:fld id="{975A6556-B834-45A1-A65D-E7A3EC30B2F2}" type="datetimeFigureOut">
              <a:rPr lang="en-US" smtClean="0"/>
              <a:t>7/14/25</a:t>
            </a:fld>
            <a:endParaRPr lang="en-US"/>
          </a:p>
        </p:txBody>
      </p:sp>
      <p:sp>
        <p:nvSpPr>
          <p:cNvPr id="3" name="Footer Placeholder 2">
            <a:extLst>
              <a:ext uri="{FF2B5EF4-FFF2-40B4-BE49-F238E27FC236}">
                <a16:creationId xmlns:a16="http://schemas.microsoft.com/office/drawing/2014/main" id="{CE24AB90-E287-B3FD-5EA3-945AE80B63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8D4C4B-6FF9-0981-67A9-845CD90578EC}"/>
              </a:ext>
            </a:extLst>
          </p:cNvPr>
          <p:cNvSpPr>
            <a:spLocks noGrp="1"/>
          </p:cNvSpPr>
          <p:nvPr>
            <p:ph type="sldNum" sz="quarter" idx="12"/>
          </p:nvPr>
        </p:nvSpPr>
        <p:spPr/>
        <p:txBody>
          <a:bodyPr/>
          <a:lstStyle/>
          <a:p>
            <a:fld id="{3244FC52-989F-4439-964F-73D28695AF83}" type="slidenum">
              <a:rPr lang="en-US" smtClean="0"/>
              <a:t>‹#›</a:t>
            </a:fld>
            <a:endParaRPr lang="en-US"/>
          </a:p>
        </p:txBody>
      </p:sp>
    </p:spTree>
    <p:extLst>
      <p:ext uri="{BB962C8B-B14F-4D97-AF65-F5344CB8AC3E}">
        <p14:creationId xmlns:p14="http://schemas.microsoft.com/office/powerpoint/2010/main" val="684355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844A-BC70-E185-CC80-4278BDCDD1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F6E952-6967-B8D1-856C-1AB6325C7F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D61DB7-047E-3897-D179-EFFF646180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69C179-4834-E6CA-7F6E-36F8EF44984B}"/>
              </a:ext>
            </a:extLst>
          </p:cNvPr>
          <p:cNvSpPr>
            <a:spLocks noGrp="1"/>
          </p:cNvSpPr>
          <p:nvPr>
            <p:ph type="dt" sz="half" idx="10"/>
          </p:nvPr>
        </p:nvSpPr>
        <p:spPr/>
        <p:txBody>
          <a:bodyPr/>
          <a:lstStyle/>
          <a:p>
            <a:fld id="{975A6556-B834-45A1-A65D-E7A3EC30B2F2}" type="datetimeFigureOut">
              <a:rPr lang="en-US" smtClean="0"/>
              <a:t>7/14/25</a:t>
            </a:fld>
            <a:endParaRPr lang="en-US"/>
          </a:p>
        </p:txBody>
      </p:sp>
      <p:sp>
        <p:nvSpPr>
          <p:cNvPr id="6" name="Footer Placeholder 5">
            <a:extLst>
              <a:ext uri="{FF2B5EF4-FFF2-40B4-BE49-F238E27FC236}">
                <a16:creationId xmlns:a16="http://schemas.microsoft.com/office/drawing/2014/main" id="{72C1866A-598B-5E25-7452-B039B263B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BEBE4A-1981-4348-BF7F-392A89B99ABF}"/>
              </a:ext>
            </a:extLst>
          </p:cNvPr>
          <p:cNvSpPr>
            <a:spLocks noGrp="1"/>
          </p:cNvSpPr>
          <p:nvPr>
            <p:ph type="sldNum" sz="quarter" idx="12"/>
          </p:nvPr>
        </p:nvSpPr>
        <p:spPr/>
        <p:txBody>
          <a:bodyPr/>
          <a:lstStyle/>
          <a:p>
            <a:fld id="{3244FC52-989F-4439-964F-73D28695AF83}" type="slidenum">
              <a:rPr lang="en-US" smtClean="0"/>
              <a:t>‹#›</a:t>
            </a:fld>
            <a:endParaRPr lang="en-US"/>
          </a:p>
        </p:txBody>
      </p:sp>
    </p:spTree>
    <p:extLst>
      <p:ext uri="{BB962C8B-B14F-4D97-AF65-F5344CB8AC3E}">
        <p14:creationId xmlns:p14="http://schemas.microsoft.com/office/powerpoint/2010/main" val="250864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C6931-B54E-9023-D557-BAF8C1D01F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98A419-C869-BA38-A8EF-3AED60143D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05C3B7-7B37-4EE8-23D5-B26F58849E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BAECD-654C-0C69-F226-DCBC10C0571E}"/>
              </a:ext>
            </a:extLst>
          </p:cNvPr>
          <p:cNvSpPr>
            <a:spLocks noGrp="1"/>
          </p:cNvSpPr>
          <p:nvPr>
            <p:ph type="dt" sz="half" idx="10"/>
          </p:nvPr>
        </p:nvSpPr>
        <p:spPr/>
        <p:txBody>
          <a:bodyPr/>
          <a:lstStyle/>
          <a:p>
            <a:fld id="{975A6556-B834-45A1-A65D-E7A3EC30B2F2}" type="datetimeFigureOut">
              <a:rPr lang="en-US" smtClean="0"/>
              <a:t>7/14/25</a:t>
            </a:fld>
            <a:endParaRPr lang="en-US"/>
          </a:p>
        </p:txBody>
      </p:sp>
      <p:sp>
        <p:nvSpPr>
          <p:cNvPr id="6" name="Footer Placeholder 5">
            <a:extLst>
              <a:ext uri="{FF2B5EF4-FFF2-40B4-BE49-F238E27FC236}">
                <a16:creationId xmlns:a16="http://schemas.microsoft.com/office/drawing/2014/main" id="{1C76C56D-ABEC-A1FD-DF50-3EA12E926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40F564-F3DA-FBD3-902B-EA54FE9A7066}"/>
              </a:ext>
            </a:extLst>
          </p:cNvPr>
          <p:cNvSpPr>
            <a:spLocks noGrp="1"/>
          </p:cNvSpPr>
          <p:nvPr>
            <p:ph type="sldNum" sz="quarter" idx="12"/>
          </p:nvPr>
        </p:nvSpPr>
        <p:spPr/>
        <p:txBody>
          <a:bodyPr/>
          <a:lstStyle/>
          <a:p>
            <a:fld id="{3244FC52-989F-4439-964F-73D28695AF83}" type="slidenum">
              <a:rPr lang="en-US" smtClean="0"/>
              <a:t>‹#›</a:t>
            </a:fld>
            <a:endParaRPr lang="en-US"/>
          </a:p>
        </p:txBody>
      </p:sp>
    </p:spTree>
    <p:extLst>
      <p:ext uri="{BB962C8B-B14F-4D97-AF65-F5344CB8AC3E}">
        <p14:creationId xmlns:p14="http://schemas.microsoft.com/office/powerpoint/2010/main" val="2326157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B62D88-D464-F950-36C9-86A2D13D0C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FF11ED-A1F7-5F12-FA00-896FCF54B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3BE302-D602-886C-4EE0-24EED301DE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5A6556-B834-45A1-A65D-E7A3EC30B2F2}" type="datetimeFigureOut">
              <a:rPr lang="en-US" smtClean="0"/>
              <a:t>7/14/25</a:t>
            </a:fld>
            <a:endParaRPr lang="en-US"/>
          </a:p>
        </p:txBody>
      </p:sp>
      <p:sp>
        <p:nvSpPr>
          <p:cNvPr id="5" name="Footer Placeholder 4">
            <a:extLst>
              <a:ext uri="{FF2B5EF4-FFF2-40B4-BE49-F238E27FC236}">
                <a16:creationId xmlns:a16="http://schemas.microsoft.com/office/drawing/2014/main" id="{64DC58FC-51C7-1B90-64FE-4E95AC511A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D0D0CE-2B83-D556-1F10-99F5F00360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44FC52-989F-4439-964F-73D28695AF83}" type="slidenum">
              <a:rPr lang="en-US" smtClean="0"/>
              <a:t>‹#›</a:t>
            </a:fld>
            <a:endParaRPr lang="en-US"/>
          </a:p>
        </p:txBody>
      </p:sp>
    </p:spTree>
    <p:extLst>
      <p:ext uri="{BB962C8B-B14F-4D97-AF65-F5344CB8AC3E}">
        <p14:creationId xmlns:p14="http://schemas.microsoft.com/office/powerpoint/2010/main" val="1708748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3"/>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3"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3"/>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9"/>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1" y="6409944"/>
            <a:ext cx="3703320" cy="448056"/>
          </a:xfrm>
          <a:prstGeom prst="rect">
            <a:avLst/>
          </a:prstGeom>
        </p:spPr>
        <p:txBody>
          <a:bodyPr vert="horz" lIns="91440" tIns="45720" rIns="91440" bIns="45720" rtlCol="0" anchor="ctr"/>
          <a:lstStyle>
            <a:lvl1pPr algn="r">
              <a:defRPr sz="441" cap="all" spc="165" baseline="0">
                <a:solidFill>
                  <a:srgbClr val="FFFFFF"/>
                </a:solidFill>
              </a:defRPr>
            </a:lvl1pPr>
          </a:lstStyle>
          <a:p>
            <a:fld id="{AE0C963C-C1DB-4AFD-9DDC-0691666BF49B}" type="datetime2">
              <a:rPr lang="en-US" smtClean="0"/>
              <a:pPr/>
              <a:t>Monday, July 14, 2025</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7"/>
            <a:ext cx="4114800" cy="457200"/>
          </a:xfrm>
          <a:prstGeom prst="rect">
            <a:avLst/>
          </a:prstGeom>
        </p:spPr>
        <p:txBody>
          <a:bodyPr vert="horz" lIns="91440" tIns="45720" rIns="91440" bIns="45720" rtlCol="0" anchor="ctr"/>
          <a:lstStyle>
            <a:lvl1pPr algn="l">
              <a:defRPr sz="441"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441">
                <a:solidFill>
                  <a:srgbClr val="FFFFFF"/>
                </a:solidFill>
              </a:defRPr>
            </a:lvl1pPr>
          </a:lstStyle>
          <a:p>
            <a:fld id="{C01389E6-C847-4AD0-B56D-D205B2EAB1EE}" type="slidenum">
              <a:rPr lang="en-US" smtClean="0"/>
              <a:pPr/>
              <a:t>‹#›</a:t>
            </a:fld>
            <a:endParaRPr lang="en-US" sz="441" dirty="0"/>
          </a:p>
        </p:txBody>
      </p:sp>
    </p:spTree>
    <p:extLst>
      <p:ext uri="{BB962C8B-B14F-4D97-AF65-F5344CB8AC3E}">
        <p14:creationId xmlns:p14="http://schemas.microsoft.com/office/powerpoint/2010/main" val="193188931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sldNum="0" hdr="0" ftr="0" dt="0"/>
  <p:txStyles>
    <p:titleStyle>
      <a:lvl1pPr algn="l" defTabSz="504200" rtl="0" eaLnBrk="1" latinLnBrk="0" hangingPunct="1">
        <a:lnSpc>
          <a:spcPct val="100000"/>
        </a:lnSpc>
        <a:spcBef>
          <a:spcPct val="0"/>
        </a:spcBef>
        <a:buNone/>
        <a:defRPr sz="1985" b="1" i="0" kern="1200" cap="all" spc="386" baseline="0">
          <a:solidFill>
            <a:schemeClr val="tx1"/>
          </a:solidFill>
          <a:latin typeface="+mj-lt"/>
          <a:ea typeface="+mj-ea"/>
          <a:cs typeface="+mj-cs"/>
        </a:defRPr>
      </a:lvl1pPr>
    </p:titleStyle>
    <p:bodyStyle>
      <a:lvl1pPr marL="126050" indent="-126050" algn="l" defTabSz="504200" rtl="0" eaLnBrk="1" latinLnBrk="0" hangingPunct="1">
        <a:lnSpc>
          <a:spcPct val="120000"/>
        </a:lnSpc>
        <a:spcBef>
          <a:spcPts val="551"/>
        </a:spcBef>
        <a:buFont typeface="Arial" panose="020B0604020202020204" pitchFamily="34" charset="0"/>
        <a:buChar char="•"/>
        <a:defRPr sz="1103" kern="1200">
          <a:solidFill>
            <a:schemeClr val="tx1"/>
          </a:solidFill>
          <a:latin typeface="+mn-lt"/>
          <a:ea typeface="+mn-ea"/>
          <a:cs typeface="+mn-cs"/>
        </a:defRPr>
      </a:lvl1pPr>
      <a:lvl2pPr marL="378150" indent="-126050" algn="l" defTabSz="504200" rtl="0" eaLnBrk="1" latinLnBrk="0" hangingPunct="1">
        <a:lnSpc>
          <a:spcPct val="120000"/>
        </a:lnSpc>
        <a:spcBef>
          <a:spcPts val="276"/>
        </a:spcBef>
        <a:buFont typeface="Arial" panose="020B0604020202020204" pitchFamily="34" charset="0"/>
        <a:buChar char="•"/>
        <a:defRPr sz="1103" kern="1200">
          <a:solidFill>
            <a:schemeClr val="tx1"/>
          </a:solidFill>
          <a:latin typeface="+mn-lt"/>
          <a:ea typeface="+mn-ea"/>
          <a:cs typeface="+mn-cs"/>
        </a:defRPr>
      </a:lvl2pPr>
      <a:lvl3pPr marL="630250" indent="-126050" algn="l" defTabSz="504200" rtl="0" eaLnBrk="1" latinLnBrk="0" hangingPunct="1">
        <a:lnSpc>
          <a:spcPct val="120000"/>
        </a:lnSpc>
        <a:spcBef>
          <a:spcPts val="276"/>
        </a:spcBef>
        <a:buFont typeface="Arial" panose="020B0604020202020204" pitchFamily="34" charset="0"/>
        <a:buChar char="•"/>
        <a:defRPr sz="993" kern="1200">
          <a:solidFill>
            <a:schemeClr val="tx1"/>
          </a:solidFill>
          <a:latin typeface="+mn-lt"/>
          <a:ea typeface="+mn-ea"/>
          <a:cs typeface="+mn-cs"/>
        </a:defRPr>
      </a:lvl3pPr>
      <a:lvl4pPr marL="882350" indent="-126050" algn="l" defTabSz="504200" rtl="0" eaLnBrk="1" latinLnBrk="0" hangingPunct="1">
        <a:lnSpc>
          <a:spcPct val="120000"/>
        </a:lnSpc>
        <a:spcBef>
          <a:spcPts val="276"/>
        </a:spcBef>
        <a:buFont typeface="Arial" panose="020B0604020202020204" pitchFamily="34" charset="0"/>
        <a:buChar char="•"/>
        <a:defRPr sz="882" kern="1200">
          <a:solidFill>
            <a:schemeClr val="tx1"/>
          </a:solidFill>
          <a:latin typeface="+mn-lt"/>
          <a:ea typeface="+mn-ea"/>
          <a:cs typeface="+mn-cs"/>
        </a:defRPr>
      </a:lvl4pPr>
      <a:lvl5pPr marL="1134450" indent="-126050" algn="l" defTabSz="504200" rtl="0" eaLnBrk="1" latinLnBrk="0" hangingPunct="1">
        <a:lnSpc>
          <a:spcPct val="120000"/>
        </a:lnSpc>
        <a:spcBef>
          <a:spcPts val="276"/>
        </a:spcBef>
        <a:buFont typeface="Arial" panose="020B0604020202020204" pitchFamily="34" charset="0"/>
        <a:buChar char="•"/>
        <a:defRPr sz="882" kern="1200">
          <a:solidFill>
            <a:schemeClr val="tx1"/>
          </a:solidFill>
          <a:latin typeface="+mn-lt"/>
          <a:ea typeface="+mn-ea"/>
          <a:cs typeface="+mn-cs"/>
        </a:defRPr>
      </a:lvl5pPr>
      <a:lvl6pPr marL="1386550" indent="-126050" algn="l" defTabSz="504200" rtl="0" eaLnBrk="1" latinLnBrk="0" hangingPunct="1">
        <a:lnSpc>
          <a:spcPct val="90000"/>
        </a:lnSpc>
        <a:spcBef>
          <a:spcPts val="276"/>
        </a:spcBef>
        <a:buFont typeface="Arial" panose="020B0604020202020204" pitchFamily="34" charset="0"/>
        <a:buChar char="•"/>
        <a:defRPr sz="993" kern="1200">
          <a:solidFill>
            <a:schemeClr val="tx1"/>
          </a:solidFill>
          <a:latin typeface="+mn-lt"/>
          <a:ea typeface="+mn-ea"/>
          <a:cs typeface="+mn-cs"/>
        </a:defRPr>
      </a:lvl6pPr>
      <a:lvl7pPr marL="1638651" indent="-126050" algn="l" defTabSz="504200" rtl="0" eaLnBrk="1" latinLnBrk="0" hangingPunct="1">
        <a:lnSpc>
          <a:spcPct val="90000"/>
        </a:lnSpc>
        <a:spcBef>
          <a:spcPts val="276"/>
        </a:spcBef>
        <a:buFont typeface="Arial" panose="020B0604020202020204" pitchFamily="34" charset="0"/>
        <a:buChar char="•"/>
        <a:defRPr sz="993" kern="1200">
          <a:solidFill>
            <a:schemeClr val="tx1"/>
          </a:solidFill>
          <a:latin typeface="+mn-lt"/>
          <a:ea typeface="+mn-ea"/>
          <a:cs typeface="+mn-cs"/>
        </a:defRPr>
      </a:lvl7pPr>
      <a:lvl8pPr marL="1890751" indent="-126050" algn="l" defTabSz="504200" rtl="0" eaLnBrk="1" latinLnBrk="0" hangingPunct="1">
        <a:lnSpc>
          <a:spcPct val="90000"/>
        </a:lnSpc>
        <a:spcBef>
          <a:spcPts val="276"/>
        </a:spcBef>
        <a:buFont typeface="Arial" panose="020B0604020202020204" pitchFamily="34" charset="0"/>
        <a:buChar char="•"/>
        <a:defRPr sz="993" kern="1200">
          <a:solidFill>
            <a:schemeClr val="tx1"/>
          </a:solidFill>
          <a:latin typeface="+mn-lt"/>
          <a:ea typeface="+mn-ea"/>
          <a:cs typeface="+mn-cs"/>
        </a:defRPr>
      </a:lvl8pPr>
      <a:lvl9pPr marL="2142851" indent="-126050" algn="l" defTabSz="504200" rtl="0" eaLnBrk="1" latinLnBrk="0" hangingPunct="1">
        <a:lnSpc>
          <a:spcPct val="90000"/>
        </a:lnSpc>
        <a:spcBef>
          <a:spcPts val="276"/>
        </a:spcBef>
        <a:buFont typeface="Arial" panose="020B0604020202020204" pitchFamily="34" charset="0"/>
        <a:buChar char="•"/>
        <a:defRPr sz="993" kern="1200">
          <a:solidFill>
            <a:schemeClr val="tx1"/>
          </a:solidFill>
          <a:latin typeface="+mn-lt"/>
          <a:ea typeface="+mn-ea"/>
          <a:cs typeface="+mn-cs"/>
        </a:defRPr>
      </a:lvl9pPr>
    </p:bodyStyle>
    <p:otherStyle>
      <a:defPPr>
        <a:defRPr lang="en-US"/>
      </a:defPPr>
      <a:lvl1pPr marL="0" algn="l" defTabSz="504200" rtl="0" eaLnBrk="1" latinLnBrk="0" hangingPunct="1">
        <a:defRPr sz="993" kern="1200">
          <a:solidFill>
            <a:schemeClr val="tx1"/>
          </a:solidFill>
          <a:latin typeface="+mn-lt"/>
          <a:ea typeface="+mn-ea"/>
          <a:cs typeface="+mn-cs"/>
        </a:defRPr>
      </a:lvl1pPr>
      <a:lvl2pPr marL="252100" algn="l" defTabSz="504200" rtl="0" eaLnBrk="1" latinLnBrk="0" hangingPunct="1">
        <a:defRPr sz="993" kern="1200">
          <a:solidFill>
            <a:schemeClr val="tx1"/>
          </a:solidFill>
          <a:latin typeface="+mn-lt"/>
          <a:ea typeface="+mn-ea"/>
          <a:cs typeface="+mn-cs"/>
        </a:defRPr>
      </a:lvl2pPr>
      <a:lvl3pPr marL="504200" algn="l" defTabSz="504200" rtl="0" eaLnBrk="1" latinLnBrk="0" hangingPunct="1">
        <a:defRPr sz="993" kern="1200">
          <a:solidFill>
            <a:schemeClr val="tx1"/>
          </a:solidFill>
          <a:latin typeface="+mn-lt"/>
          <a:ea typeface="+mn-ea"/>
          <a:cs typeface="+mn-cs"/>
        </a:defRPr>
      </a:lvl3pPr>
      <a:lvl4pPr marL="756300" algn="l" defTabSz="504200" rtl="0" eaLnBrk="1" latinLnBrk="0" hangingPunct="1">
        <a:defRPr sz="993" kern="1200">
          <a:solidFill>
            <a:schemeClr val="tx1"/>
          </a:solidFill>
          <a:latin typeface="+mn-lt"/>
          <a:ea typeface="+mn-ea"/>
          <a:cs typeface="+mn-cs"/>
        </a:defRPr>
      </a:lvl4pPr>
      <a:lvl5pPr marL="1008400" algn="l" defTabSz="504200" rtl="0" eaLnBrk="1" latinLnBrk="0" hangingPunct="1">
        <a:defRPr sz="993" kern="1200">
          <a:solidFill>
            <a:schemeClr val="tx1"/>
          </a:solidFill>
          <a:latin typeface="+mn-lt"/>
          <a:ea typeface="+mn-ea"/>
          <a:cs typeface="+mn-cs"/>
        </a:defRPr>
      </a:lvl5pPr>
      <a:lvl6pPr marL="1260500" algn="l" defTabSz="504200" rtl="0" eaLnBrk="1" latinLnBrk="0" hangingPunct="1">
        <a:defRPr sz="993" kern="1200">
          <a:solidFill>
            <a:schemeClr val="tx1"/>
          </a:solidFill>
          <a:latin typeface="+mn-lt"/>
          <a:ea typeface="+mn-ea"/>
          <a:cs typeface="+mn-cs"/>
        </a:defRPr>
      </a:lvl6pPr>
      <a:lvl7pPr marL="1512600" algn="l" defTabSz="504200" rtl="0" eaLnBrk="1" latinLnBrk="0" hangingPunct="1">
        <a:defRPr sz="993" kern="1200">
          <a:solidFill>
            <a:schemeClr val="tx1"/>
          </a:solidFill>
          <a:latin typeface="+mn-lt"/>
          <a:ea typeface="+mn-ea"/>
          <a:cs typeface="+mn-cs"/>
        </a:defRPr>
      </a:lvl7pPr>
      <a:lvl8pPr marL="1764701" algn="l" defTabSz="504200" rtl="0" eaLnBrk="1" latinLnBrk="0" hangingPunct="1">
        <a:defRPr sz="993" kern="1200">
          <a:solidFill>
            <a:schemeClr val="tx1"/>
          </a:solidFill>
          <a:latin typeface="+mn-lt"/>
          <a:ea typeface="+mn-ea"/>
          <a:cs typeface="+mn-cs"/>
        </a:defRPr>
      </a:lvl8pPr>
      <a:lvl9pPr marL="2016801" algn="l" defTabSz="504200" rtl="0" eaLnBrk="1" latinLnBrk="0" hangingPunct="1">
        <a:defRPr sz="99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hyperlink" Target="http://www.miccai.org/about-miccai/rise-miccai/" TargetMode="External"/><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kaggle.com/competitions/rise-miccai-fifai-fair-federated-ai-competition" TargetMode="External"/><Relationship Id="rId5" Type="http://schemas.openxmlformats.org/officeDocument/2006/relationships/hyperlink" Target="https://miccai.org/" TargetMode="External"/><Relationship Id="rId4" Type="http://schemas.openxmlformats.org/officeDocument/2006/relationships/hyperlink" Target="https://faimi-workshop.github.io/"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hyperlink" Target="https://rise-miccai.org/publication/"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6.jp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rise-miccai.org/publication/" TargetMode="External"/><Relationship Id="rId5" Type="http://schemas.openxmlformats.org/officeDocument/2006/relationships/hyperlink" Target="https://www.youtube.com/playlist?list=PLZrwirZzeDlQL2d6dXVOhZVbaicm-OwRh" TargetMode="External"/><Relationship Id="rId4" Type="http://schemas.openxmlformats.org/officeDocument/2006/relationships/hyperlink" Target="http://www.miccai.org/about-miccai/rise-miccai/"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rise-miccai.org/publication/"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www.youtube.com/playlist?list=PLZrwirZzeDlQL2d6dXVOhZVbaicm-OwRh" TargetMode="Externa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jp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RISE-MICCAI/" TargetMode="External"/><Relationship Id="rId3" Type="http://schemas.openxmlformats.org/officeDocument/2006/relationships/image" Target="../media/image41.jpg"/><Relationship Id="rId7" Type="http://schemas.openxmlformats.org/officeDocument/2006/relationships/hyperlink" Target="http://www.miccai.org/about-miccai/rise-miccai/"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image" Target="../media/image42.png"/><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22.tiff"/><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22.tiff"/></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2.tiff"/></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22.tiff"/></Relationships>
</file>

<file path=ppt/slides/_rels/slide3.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e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jpg"/><Relationship Id="rId12" Type="http://schemas.openxmlformats.org/officeDocument/2006/relationships/image" Target="../media/image14.jpg"/><Relationship Id="rId17" Type="http://schemas.openxmlformats.org/officeDocument/2006/relationships/image" Target="../media/image19.jpg"/><Relationship Id="rId2" Type="http://schemas.openxmlformats.org/officeDocument/2006/relationships/notesSlide" Target="../notesSlides/notesSlide3.xml"/><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5" Type="http://schemas.openxmlformats.org/officeDocument/2006/relationships/image" Target="../media/image17.jpe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jp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2.tiff"/><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7E4F9F9D-77EC-842E-3924-1D451B663F0B}"/>
            </a:ext>
          </a:extLst>
        </p:cNvPr>
        <p:cNvGrpSpPr/>
        <p:nvPr/>
      </p:nvGrpSpPr>
      <p:grpSpPr>
        <a:xfrm>
          <a:off x="0" y="0"/>
          <a:ext cx="0" cy="0"/>
          <a:chOff x="0" y="0"/>
          <a:chExt cx="0" cy="0"/>
        </a:xfrm>
      </p:grpSpPr>
      <p:sp>
        <p:nvSpPr>
          <p:cNvPr id="242" name="Google Shape;242;p16">
            <a:extLst>
              <a:ext uri="{FF2B5EF4-FFF2-40B4-BE49-F238E27FC236}">
                <a16:creationId xmlns:a16="http://schemas.microsoft.com/office/drawing/2014/main" id="{BDA6378C-B2CE-1C4A-CAED-62B3060F8A64}"/>
              </a:ext>
            </a:extLst>
          </p:cNvPr>
          <p:cNvSpPr txBox="1"/>
          <p:nvPr/>
        </p:nvSpPr>
        <p:spPr>
          <a:xfrm>
            <a:off x="3764533" y="685586"/>
            <a:ext cx="4269509" cy="861734"/>
          </a:xfrm>
          <a:prstGeom prst="rect">
            <a:avLst/>
          </a:prstGeom>
          <a:noFill/>
          <a:ln>
            <a:noFill/>
          </a:ln>
        </p:spPr>
        <p:txBody>
          <a:bodyPr spcFirstLastPara="1" wrap="square" lIns="91425" tIns="45700" rIns="91425" bIns="45700" anchor="t" anchorCtr="0">
            <a:spAutoFit/>
          </a:bodyPr>
          <a:lstStyle/>
          <a:p>
            <a:pPr lvl="0" algn="ctr"/>
            <a:r>
              <a:rPr lang="da-DK" sz="5000" b="1" dirty="0">
                <a:solidFill>
                  <a:srgbClr val="008CAF"/>
                </a:solidFill>
                <a:latin typeface="Teko"/>
                <a:cs typeface="Teko"/>
              </a:rPr>
              <a:t>Background </a:t>
            </a:r>
            <a:endParaRPr sz="5000" b="1" dirty="0">
              <a:solidFill>
                <a:srgbClr val="008CAF"/>
              </a:solidFill>
              <a:latin typeface="Teko"/>
              <a:cs typeface="Teko"/>
            </a:endParaRPr>
          </a:p>
        </p:txBody>
      </p:sp>
      <p:sp>
        <p:nvSpPr>
          <p:cNvPr id="4" name="TextBox 3">
            <a:extLst>
              <a:ext uri="{FF2B5EF4-FFF2-40B4-BE49-F238E27FC236}">
                <a16:creationId xmlns:a16="http://schemas.microsoft.com/office/drawing/2014/main" id="{D3A260D4-D53E-2FFE-15FD-90D644B491BB}"/>
              </a:ext>
            </a:extLst>
          </p:cNvPr>
          <p:cNvSpPr txBox="1"/>
          <p:nvPr/>
        </p:nvSpPr>
        <p:spPr>
          <a:xfrm>
            <a:off x="57150" y="4139663"/>
            <a:ext cx="3611105" cy="1107996"/>
          </a:xfrm>
          <a:prstGeom prst="rect">
            <a:avLst/>
          </a:prstGeom>
          <a:noFill/>
        </p:spPr>
        <p:txBody>
          <a:bodyPr wrap="square">
            <a:spAutoFit/>
          </a:bodyPr>
          <a:lstStyle/>
          <a:p>
            <a:pPr algn="ctr"/>
            <a:r>
              <a:rPr lang="en-GB" sz="2200" b="1" dirty="0"/>
              <a:t>Only </a:t>
            </a:r>
            <a:r>
              <a:rPr lang="en-GB" sz="2200" b="1" u="sng" dirty="0">
                <a:solidFill>
                  <a:srgbClr val="FF0000"/>
                </a:solidFill>
              </a:rPr>
              <a:t>2% representation </a:t>
            </a:r>
            <a:r>
              <a:rPr lang="en-GB" sz="2200" b="1" dirty="0"/>
              <a:t>from researchers in underrepresented countries.</a:t>
            </a:r>
            <a:endParaRPr lang="en-GB" sz="2200" b="1" i="0" dirty="0">
              <a:effectLst/>
            </a:endParaRPr>
          </a:p>
        </p:txBody>
      </p:sp>
      <p:pic>
        <p:nvPicPr>
          <p:cNvPr id="1030" name="Picture 6" descr="RISE-MICCAI · GitHub">
            <a:extLst>
              <a:ext uri="{FF2B5EF4-FFF2-40B4-BE49-F238E27FC236}">
                <a16:creationId xmlns:a16="http://schemas.microsoft.com/office/drawing/2014/main" id="{D4683E7E-1E43-8000-FE3B-CB4025D4D8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959" b="22565"/>
          <a:stretch>
            <a:fillRect/>
          </a:stretch>
        </p:blipFill>
        <p:spPr bwMode="auto">
          <a:xfrm>
            <a:off x="4299178" y="1955601"/>
            <a:ext cx="3556000" cy="20794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41F788-AE41-898F-CA8D-4C0035002F99}"/>
              </a:ext>
            </a:extLst>
          </p:cNvPr>
          <p:cNvSpPr txBox="1"/>
          <p:nvPr/>
        </p:nvSpPr>
        <p:spPr>
          <a:xfrm>
            <a:off x="4395417" y="4099144"/>
            <a:ext cx="3316137" cy="769441"/>
          </a:xfrm>
          <a:prstGeom prst="rect">
            <a:avLst/>
          </a:prstGeom>
          <a:noFill/>
        </p:spPr>
        <p:txBody>
          <a:bodyPr wrap="square">
            <a:spAutoFit/>
          </a:bodyPr>
          <a:lstStyle/>
          <a:p>
            <a:pPr algn="ctr"/>
            <a:r>
              <a:rPr lang="en-GB" sz="2200" b="1" i="0" dirty="0">
                <a:effectLst/>
              </a:rPr>
              <a:t>2020 - Start RISE-MICCAI community</a:t>
            </a:r>
          </a:p>
        </p:txBody>
      </p:sp>
      <p:sp>
        <p:nvSpPr>
          <p:cNvPr id="8" name="Right Arrow 7">
            <a:extLst>
              <a:ext uri="{FF2B5EF4-FFF2-40B4-BE49-F238E27FC236}">
                <a16:creationId xmlns:a16="http://schemas.microsoft.com/office/drawing/2014/main" id="{C48CB66A-E780-04B6-FE8B-8B89895CA7FE}"/>
              </a:ext>
            </a:extLst>
          </p:cNvPr>
          <p:cNvSpPr/>
          <p:nvPr/>
        </p:nvSpPr>
        <p:spPr>
          <a:xfrm>
            <a:off x="3677633" y="2629011"/>
            <a:ext cx="658704" cy="7325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7CD1F45-1136-A662-572D-47865A9A1E9C}"/>
              </a:ext>
            </a:extLst>
          </p:cNvPr>
          <p:cNvSpPr txBox="1"/>
          <p:nvPr/>
        </p:nvSpPr>
        <p:spPr>
          <a:xfrm>
            <a:off x="7711555" y="1789864"/>
            <a:ext cx="4355650" cy="3477875"/>
          </a:xfrm>
          <a:prstGeom prst="rect">
            <a:avLst/>
          </a:prstGeom>
          <a:solidFill>
            <a:schemeClr val="bg1"/>
          </a:solidFill>
        </p:spPr>
        <p:txBody>
          <a:bodyPr wrap="square">
            <a:spAutoFit/>
          </a:bodyPr>
          <a:lstStyle/>
          <a:p>
            <a:pPr algn="ctr" fontAlgn="base">
              <a:buClr>
                <a:srgbClr val="008CAF"/>
              </a:buClr>
            </a:pPr>
            <a:r>
              <a:rPr lang="en-GB" sz="2400" b="1" u="sng" dirty="0">
                <a:solidFill>
                  <a:srgbClr val="008CAF"/>
                </a:solidFill>
                <a:cs typeface="Arial" panose="020B0604020202020204" pitchFamily="34" charset="0"/>
              </a:rPr>
              <a:t>Mission statement</a:t>
            </a:r>
          </a:p>
          <a:p>
            <a:pPr fontAlgn="base">
              <a:buClr>
                <a:srgbClr val="008CAF"/>
              </a:buClr>
            </a:pPr>
            <a:endParaRPr lang="en-GB" sz="1000" b="1" u="sng" dirty="0">
              <a:solidFill>
                <a:srgbClr val="008CAF"/>
              </a:solidFill>
              <a:cs typeface="Arial" panose="020B0604020202020204" pitchFamily="34" charset="0"/>
            </a:endParaRPr>
          </a:p>
          <a:p>
            <a:pPr marL="342900" indent="-342900" fontAlgn="base">
              <a:spcAft>
                <a:spcPts val="1200"/>
              </a:spcAft>
              <a:buClr>
                <a:srgbClr val="008CAF"/>
              </a:buClr>
              <a:buFontTx/>
              <a:buChar char="-"/>
            </a:pPr>
            <a:r>
              <a:rPr lang="en-GB" sz="2200" b="1" dirty="0">
                <a:cs typeface="Arial" panose="020B0604020202020204" pitchFamily="34" charset="0"/>
              </a:rPr>
              <a:t>Strengthen</a:t>
            </a:r>
            <a:r>
              <a:rPr lang="en-GB" sz="2200" dirty="0">
                <a:cs typeface="Arial" panose="020B0604020202020204" pitchFamily="34" charset="0"/>
              </a:rPr>
              <a:t> the presence of minority researchers from LMICs within MICCAI</a:t>
            </a:r>
          </a:p>
          <a:p>
            <a:pPr marL="342900" indent="-342900" fontAlgn="base">
              <a:spcAft>
                <a:spcPts val="1200"/>
              </a:spcAft>
              <a:buClr>
                <a:srgbClr val="008CAF"/>
              </a:buClr>
              <a:buFontTx/>
              <a:buChar char="-"/>
            </a:pPr>
            <a:r>
              <a:rPr lang="en-GB" sz="2200" b="1" dirty="0">
                <a:cs typeface="Arial" panose="020B0604020202020204" pitchFamily="34" charset="0"/>
              </a:rPr>
              <a:t>Foster</a:t>
            </a:r>
            <a:r>
              <a:rPr lang="en-GB" sz="2200" dirty="0">
                <a:cs typeface="Arial" panose="020B0604020202020204" pitchFamily="34" charset="0"/>
              </a:rPr>
              <a:t> cross-country collaboration to co-develop cutting-edge medical research with wider global outreach and impact.</a:t>
            </a:r>
            <a:endParaRPr lang="en-US" sz="2200" dirty="0">
              <a:cs typeface="Arial" panose="020B0604020202020204" pitchFamily="34" charset="0"/>
            </a:endParaRPr>
          </a:p>
        </p:txBody>
      </p:sp>
      <p:pic>
        <p:nvPicPr>
          <p:cNvPr id="1034" name="Picture 10" descr="3 papers accepted at MICCAI 2018! - Web">
            <a:extLst>
              <a:ext uri="{FF2B5EF4-FFF2-40B4-BE49-F238E27FC236}">
                <a16:creationId xmlns:a16="http://schemas.microsoft.com/office/drawing/2014/main" id="{493EB4CA-C4C8-E077-AD4F-436521067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096" y="1635344"/>
            <a:ext cx="3289300" cy="2463800"/>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00;p2">
            <a:extLst>
              <a:ext uri="{FF2B5EF4-FFF2-40B4-BE49-F238E27FC236}">
                <a16:creationId xmlns:a16="http://schemas.microsoft.com/office/drawing/2014/main" id="{A5731626-C6E0-CDA8-1233-19E4824EEF82}"/>
              </a:ext>
            </a:extLst>
          </p:cNvPr>
          <p:cNvSpPr/>
          <p:nvPr/>
        </p:nvSpPr>
        <p:spPr>
          <a:xfrm>
            <a:off x="4133844" y="6573136"/>
            <a:ext cx="3577710" cy="276999"/>
          </a:xfrm>
          <a:prstGeom prst="rect">
            <a:avLst/>
          </a:prstGeom>
          <a:noFill/>
          <a:ln>
            <a:noFill/>
          </a:ln>
        </p:spPr>
        <p:txBody>
          <a:bodyPr spcFirstLastPara="1" wrap="square" lIns="91425" tIns="45700" rIns="91425" bIns="45700" anchor="t" anchorCtr="0">
            <a:spAutoFit/>
          </a:bodyPr>
          <a:lstStyle/>
          <a:p>
            <a:pPr lvl="0" algn="ctr"/>
            <a:r>
              <a:rPr lang="en-US" sz="1200" dirty="0">
                <a:solidFill>
                  <a:schemeClr val="bg1"/>
                </a:solidFill>
                <a:latin typeface="Avenir"/>
                <a:ea typeface="Avenir"/>
                <a:cs typeface="Avenir"/>
                <a:sym typeface="Avenir"/>
              </a:rPr>
              <a:t>https://rise-</a:t>
            </a:r>
            <a:r>
              <a:rPr lang="en-US" sz="1200" dirty="0" err="1">
                <a:solidFill>
                  <a:schemeClr val="bg1"/>
                </a:solidFill>
                <a:latin typeface="Avenir"/>
                <a:ea typeface="Avenir"/>
                <a:cs typeface="Avenir"/>
                <a:sym typeface="Avenir"/>
              </a:rPr>
              <a:t>miccai.org</a:t>
            </a:r>
            <a:endParaRPr dirty="0">
              <a:solidFill>
                <a:schemeClr val="bg1"/>
              </a:solidFill>
            </a:endParaRPr>
          </a:p>
        </p:txBody>
      </p:sp>
      <p:sp>
        <p:nvSpPr>
          <p:cNvPr id="6" name="TextBox 5">
            <a:extLst>
              <a:ext uri="{FF2B5EF4-FFF2-40B4-BE49-F238E27FC236}">
                <a16:creationId xmlns:a16="http://schemas.microsoft.com/office/drawing/2014/main" id="{86315169-8084-6A10-A98F-DEACD286B27D}"/>
              </a:ext>
            </a:extLst>
          </p:cNvPr>
          <p:cNvSpPr txBox="1"/>
          <p:nvPr/>
        </p:nvSpPr>
        <p:spPr>
          <a:xfrm>
            <a:off x="1534853" y="5634418"/>
            <a:ext cx="9479972" cy="1077218"/>
          </a:xfrm>
          <a:prstGeom prst="rect">
            <a:avLst/>
          </a:prstGeom>
          <a:noFill/>
        </p:spPr>
        <p:txBody>
          <a:bodyPr wrap="square">
            <a:spAutoFit/>
          </a:bodyPr>
          <a:lstStyle/>
          <a:p>
            <a:pPr algn="ctr"/>
            <a:r>
              <a:rPr lang="en-GB" sz="3200" b="1" i="0" kern="1200" dirty="0">
                <a:solidFill>
                  <a:srgbClr val="003D55"/>
                </a:solidFill>
                <a:effectLst/>
                <a:latin typeface="+mn-lt"/>
                <a:ea typeface="+mn-ea"/>
                <a:cs typeface="+mn-cs"/>
              </a:rPr>
              <a:t>Reinforcing Inclusiveness &amp; </a:t>
            </a:r>
            <a:r>
              <a:rPr lang="en-GB" sz="3200" b="1" i="0" kern="1200" dirty="0" err="1">
                <a:solidFill>
                  <a:srgbClr val="003D55"/>
                </a:solidFill>
                <a:effectLst/>
                <a:latin typeface="+mn-lt"/>
                <a:ea typeface="+mn-ea"/>
                <a:cs typeface="+mn-cs"/>
              </a:rPr>
              <a:t>diverSity</a:t>
            </a:r>
            <a:r>
              <a:rPr lang="en-GB" sz="3200" b="1" i="0" kern="1200" dirty="0">
                <a:solidFill>
                  <a:srgbClr val="003D55"/>
                </a:solidFill>
                <a:effectLst/>
                <a:latin typeface="+mn-lt"/>
                <a:ea typeface="+mn-ea"/>
                <a:cs typeface="+mn-cs"/>
              </a:rPr>
              <a:t> and Empowering MICCAI in Low-to-Middle Income Countries</a:t>
            </a:r>
            <a:endParaRPr lang="en-US" sz="3200" b="1" dirty="0">
              <a:solidFill>
                <a:srgbClr val="003D55"/>
              </a:solidFill>
            </a:endParaRPr>
          </a:p>
        </p:txBody>
      </p:sp>
    </p:spTree>
    <p:extLst>
      <p:ext uri="{BB962C8B-B14F-4D97-AF65-F5344CB8AC3E}">
        <p14:creationId xmlns:p14="http://schemas.microsoft.com/office/powerpoint/2010/main" val="364061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animBg="1"/>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E4EF4-754D-9716-258F-EE2F8C5951F0}"/>
              </a:ext>
            </a:extLst>
          </p:cNvPr>
          <p:cNvSpPr>
            <a:spLocks noGrp="1"/>
          </p:cNvSpPr>
          <p:nvPr>
            <p:ph type="title"/>
          </p:nvPr>
        </p:nvSpPr>
        <p:spPr>
          <a:xfrm>
            <a:off x="838200" y="515331"/>
            <a:ext cx="10515600" cy="1325563"/>
          </a:xfrm>
        </p:spPr>
        <p:txBody>
          <a:bodyPr/>
          <a:lstStyle/>
          <a:p>
            <a:pPr algn="ctr"/>
            <a:r>
              <a:rPr lang="en-US" b="1" dirty="0">
                <a:solidFill>
                  <a:srgbClr val="EA4A60"/>
                </a:solidFill>
                <a:latin typeface="+mn-lt"/>
              </a:rPr>
              <a:t>FIFAI Summer School</a:t>
            </a:r>
          </a:p>
        </p:txBody>
      </p:sp>
      <p:sp>
        <p:nvSpPr>
          <p:cNvPr id="16" name="TextBox 15">
            <a:extLst>
              <a:ext uri="{FF2B5EF4-FFF2-40B4-BE49-F238E27FC236}">
                <a16:creationId xmlns:a16="http://schemas.microsoft.com/office/drawing/2014/main" id="{0B9EFE4A-9693-7EA6-B1C4-047D9B636E45}"/>
              </a:ext>
            </a:extLst>
          </p:cNvPr>
          <p:cNvSpPr txBox="1"/>
          <p:nvPr/>
        </p:nvSpPr>
        <p:spPr>
          <a:xfrm>
            <a:off x="6315452" y="1641392"/>
            <a:ext cx="5656303" cy="4708981"/>
          </a:xfrm>
          <a:prstGeom prst="rect">
            <a:avLst/>
          </a:prstGeom>
          <a:noFill/>
        </p:spPr>
        <p:txBody>
          <a:bodyPr wrap="square">
            <a:spAutoFit/>
          </a:bodyPr>
          <a:lstStyle/>
          <a:p>
            <a:pPr marL="285750" indent="-285750">
              <a:buFont typeface="Arial" panose="020B0604020202020204" pitchFamily="34" charset="0"/>
              <a:buChar char="•"/>
            </a:pPr>
            <a:r>
              <a:rPr lang="en-GB" sz="2000" dirty="0">
                <a:solidFill>
                  <a:srgbClr val="202124"/>
                </a:solidFill>
                <a:effectLst/>
                <a:ea typeface="Times New Roman" panose="02020603050405020304" pitchFamily="18" charset="0"/>
                <a:cs typeface="Arial" panose="020B0604020202020204" pitchFamily="34" charset="0"/>
              </a:rPr>
              <a:t>The </a:t>
            </a:r>
            <a:r>
              <a:rPr lang="en-GB" sz="2000" dirty="0">
                <a:solidFill>
                  <a:srgbClr val="1155CC"/>
                </a:solidFill>
                <a:effectLst/>
                <a:ea typeface="Times New Roman" panose="02020603050405020304" pitchFamily="18" charset="0"/>
                <a:cs typeface="Arial" panose="020B0604020202020204" pitchFamily="34" charset="0"/>
                <a:hlinkClick r:id="rId3"/>
              </a:rPr>
              <a:t>RISE-MICCAI</a:t>
            </a:r>
            <a:r>
              <a:rPr lang="en-GB" sz="2000" dirty="0">
                <a:solidFill>
                  <a:srgbClr val="202124"/>
                </a:solidFill>
                <a:effectLst/>
                <a:ea typeface="Times New Roman" panose="02020603050405020304" pitchFamily="18" charset="0"/>
                <a:cs typeface="Arial" panose="020B0604020202020204" pitchFamily="34" charset="0"/>
              </a:rPr>
              <a:t>, jointly with the </a:t>
            </a:r>
            <a:r>
              <a:rPr lang="en-GB" sz="2000" dirty="0">
                <a:solidFill>
                  <a:srgbClr val="1155CC"/>
                </a:solidFill>
                <a:effectLst/>
                <a:ea typeface="Times New Roman" panose="02020603050405020304" pitchFamily="18" charset="0"/>
                <a:cs typeface="Arial" panose="020B0604020202020204" pitchFamily="34" charset="0"/>
                <a:hlinkClick r:id="rId4"/>
              </a:rPr>
              <a:t>SIG-FAIMI</a:t>
            </a:r>
            <a:r>
              <a:rPr lang="en-GB" sz="2000" dirty="0">
                <a:solidFill>
                  <a:srgbClr val="202124"/>
                </a:solidFill>
                <a:effectLst/>
                <a:ea typeface="Times New Roman" panose="02020603050405020304" pitchFamily="18" charset="0"/>
                <a:cs typeface="Arial" panose="020B0604020202020204" pitchFamily="34" charset="0"/>
              </a:rPr>
              <a:t> network, has organized a Summer School in ”</a:t>
            </a:r>
            <a:r>
              <a:rPr lang="en-GB" sz="2000" b="1" dirty="0">
                <a:solidFill>
                  <a:srgbClr val="202124"/>
                </a:solidFill>
                <a:effectLst/>
                <a:ea typeface="Times New Roman" panose="02020603050405020304" pitchFamily="18" charset="0"/>
                <a:cs typeface="Arial" panose="020B0604020202020204" pitchFamily="34" charset="0"/>
              </a:rPr>
              <a:t>Fair Federated in Medical Imaging</a:t>
            </a:r>
            <a:r>
              <a:rPr lang="en-GB" sz="2000" dirty="0">
                <a:solidFill>
                  <a:srgbClr val="202124"/>
                </a:solidFill>
                <a:effectLst/>
                <a:ea typeface="Times New Roman" panose="02020603050405020304" pitchFamily="18" charset="0"/>
                <a:cs typeface="Arial" panose="020B0604020202020204" pitchFamily="34" charset="0"/>
              </a:rPr>
              <a:t>" featuring expert guest lecturers from prestigious international universities from July 19—21, 2024. </a:t>
            </a:r>
          </a:p>
          <a:p>
            <a:pPr marL="285750" indent="-285750">
              <a:buFont typeface="Arial" panose="020B0604020202020204" pitchFamily="34" charset="0"/>
              <a:buChar char="•"/>
            </a:pPr>
            <a:r>
              <a:rPr lang="en-GB" sz="2000" dirty="0">
                <a:solidFill>
                  <a:srgbClr val="202124"/>
                </a:solidFill>
                <a:ea typeface="Times New Roman" panose="02020603050405020304" pitchFamily="18" charset="0"/>
                <a:cs typeface="Arial" panose="020B0604020202020204" pitchFamily="34" charset="0"/>
              </a:rPr>
              <a:t>This event has been </a:t>
            </a:r>
            <a:r>
              <a:rPr lang="en-GB" sz="2000" b="1" dirty="0">
                <a:solidFill>
                  <a:srgbClr val="202124"/>
                </a:solidFill>
                <a:ea typeface="Times New Roman" panose="02020603050405020304" pitchFamily="18" charset="0"/>
                <a:cs typeface="Arial" panose="020B0604020202020204" pitchFamily="34" charset="0"/>
              </a:rPr>
              <a:t>endorsed</a:t>
            </a:r>
            <a:r>
              <a:rPr lang="en-GB" sz="2000" dirty="0">
                <a:solidFill>
                  <a:srgbClr val="202124"/>
                </a:solidFill>
                <a:ea typeface="Times New Roman" panose="02020603050405020304" pitchFamily="18" charset="0"/>
                <a:cs typeface="Arial" panose="020B0604020202020204" pitchFamily="34" charset="0"/>
              </a:rPr>
              <a:t> by the </a:t>
            </a:r>
            <a:r>
              <a:rPr lang="en-GB" sz="2000" dirty="0">
                <a:solidFill>
                  <a:srgbClr val="1155CC"/>
                </a:solidFill>
                <a:ea typeface="Times New Roman" panose="02020603050405020304" pitchFamily="18" charset="0"/>
                <a:cs typeface="Arial" panose="020B0604020202020204" pitchFamily="34" charset="0"/>
                <a:hlinkClick r:id="rId5"/>
              </a:rPr>
              <a:t>MICCAI Society</a:t>
            </a:r>
            <a:r>
              <a:rPr lang="en-GB" sz="2000" dirty="0">
                <a:solidFill>
                  <a:srgbClr val="202124"/>
                </a:solidFill>
                <a:ea typeface="Times New Roman" panose="02020603050405020304" pitchFamily="18" charset="0"/>
                <a:cs typeface="Arial" panose="020B0604020202020204" pitchFamily="34" charset="0"/>
              </a:rPr>
              <a:t>. </a:t>
            </a:r>
            <a:endParaRPr lang="en-GB" sz="2000" dirty="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2000" dirty="0">
                <a:solidFill>
                  <a:srgbClr val="202124"/>
                </a:solidFill>
                <a:effectLst/>
                <a:ea typeface="Times New Roman" panose="02020603050405020304" pitchFamily="18" charset="0"/>
                <a:cs typeface="Arial" panose="020B0604020202020204" pitchFamily="34" charset="0"/>
              </a:rPr>
              <a:t>We </a:t>
            </a:r>
            <a:r>
              <a:rPr lang="en-GB" sz="2000" b="1" dirty="0">
                <a:solidFill>
                  <a:srgbClr val="202124"/>
                </a:solidFill>
                <a:effectLst/>
                <a:ea typeface="Times New Roman" panose="02020603050405020304" pitchFamily="18" charset="0"/>
                <a:cs typeface="Arial" panose="020B0604020202020204" pitchFamily="34" charset="0"/>
              </a:rPr>
              <a:t>had 110+ diverse attendees</a:t>
            </a:r>
            <a:r>
              <a:rPr lang="en-GB" sz="2000" dirty="0">
                <a:solidFill>
                  <a:srgbClr val="202124"/>
                </a:solidFill>
                <a:effectLst/>
                <a:ea typeface="Times New Roman" panose="02020603050405020304" pitchFamily="18" charset="0"/>
                <a:cs typeface="Arial" panose="020B0604020202020204" pitchFamily="34" charset="0"/>
              </a:rPr>
              <a:t> joining from different continents including under-represented countries in Africa, Latin America and South Easter Asia. </a:t>
            </a:r>
          </a:p>
          <a:p>
            <a:pPr marL="285750" indent="-285750">
              <a:buFont typeface="Arial" panose="020B0604020202020204" pitchFamily="34" charset="0"/>
              <a:buChar char="•"/>
            </a:pPr>
            <a:r>
              <a:rPr lang="en-GB" sz="2000" dirty="0">
                <a:solidFill>
                  <a:srgbClr val="202124"/>
                </a:solidFill>
                <a:effectLst/>
                <a:ea typeface="Times New Roman" panose="02020603050405020304" pitchFamily="18" charset="0"/>
                <a:cs typeface="Arial" panose="020B0604020202020204" pitchFamily="34" charset="0"/>
              </a:rPr>
              <a:t>The sessions were vibrant and highly interactive. We also had </a:t>
            </a:r>
            <a:r>
              <a:rPr lang="en-GB" sz="2000" dirty="0" err="1">
                <a:solidFill>
                  <a:srgbClr val="202124"/>
                </a:solidFill>
                <a:effectLst/>
                <a:ea typeface="Times New Roman" panose="02020603050405020304" pitchFamily="18" charset="0"/>
                <a:cs typeface="Arial" panose="020B0604020202020204" pitchFamily="34" charset="0"/>
              </a:rPr>
              <a:t>Jupyter</a:t>
            </a:r>
            <a:r>
              <a:rPr lang="en-GB" sz="2000" dirty="0">
                <a:solidFill>
                  <a:srgbClr val="202124"/>
                </a:solidFill>
                <a:effectLst/>
                <a:ea typeface="Times New Roman" panose="02020603050405020304" pitchFamily="18" charset="0"/>
                <a:cs typeface="Arial" panose="020B0604020202020204" pitchFamily="34" charset="0"/>
              </a:rPr>
              <a:t> notebook lab sessions led by our </a:t>
            </a:r>
            <a:r>
              <a:rPr lang="en-GB" sz="2000" b="1" dirty="0">
                <a:solidFill>
                  <a:srgbClr val="202124"/>
                </a:solidFill>
                <a:effectLst/>
                <a:ea typeface="Times New Roman" panose="02020603050405020304" pitchFamily="18" charset="0"/>
                <a:cs typeface="Arial" panose="020B0604020202020204" pitchFamily="34" charset="0"/>
              </a:rPr>
              <a:t>fantastic volunteers</a:t>
            </a:r>
            <a:r>
              <a:rPr lang="en-GB" sz="2000" dirty="0">
                <a:solidFill>
                  <a:srgbClr val="202124"/>
                </a:solidFill>
                <a:effectLst/>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r>
              <a:rPr lang="en-GB" sz="2000" dirty="0">
                <a:solidFill>
                  <a:srgbClr val="202124"/>
                </a:solidFill>
                <a:ea typeface="Times New Roman" panose="02020603050405020304" pitchFamily="18" charset="0"/>
                <a:cs typeface="Arial" panose="020B0604020202020204" pitchFamily="34" charset="0"/>
              </a:rPr>
              <a:t>First </a:t>
            </a:r>
            <a:r>
              <a:rPr lang="en-GB" sz="2000" dirty="0">
                <a:solidFill>
                  <a:srgbClr val="202124"/>
                </a:solidFill>
                <a:ea typeface="Times New Roman" panose="02020603050405020304" pitchFamily="18" charset="0"/>
                <a:cs typeface="Arial" panose="020B0604020202020204" pitchFamily="34" charset="0"/>
                <a:hlinkClick r:id="rId6"/>
              </a:rPr>
              <a:t>Kaggle</a:t>
            </a:r>
            <a:r>
              <a:rPr lang="en-GB" sz="2000" dirty="0">
                <a:solidFill>
                  <a:srgbClr val="202124"/>
                </a:solidFill>
                <a:ea typeface="Times New Roman" panose="02020603050405020304" pitchFamily="18" charset="0"/>
                <a:cs typeface="Arial" panose="020B0604020202020204" pitchFamily="34" charset="0"/>
              </a:rPr>
              <a:t> competition on Fair Federated AI</a:t>
            </a:r>
            <a:endParaRPr lang="en-US" sz="2000" dirty="0">
              <a:cs typeface="Arial" panose="020B0604020202020204" pitchFamily="34" charset="0"/>
            </a:endParaRPr>
          </a:p>
        </p:txBody>
      </p:sp>
      <p:pic>
        <p:nvPicPr>
          <p:cNvPr id="11" name="Picture 10" descr="A screenshot of a web page&#10;&#10;Description automatically generated">
            <a:extLst>
              <a:ext uri="{FF2B5EF4-FFF2-40B4-BE49-F238E27FC236}">
                <a16:creationId xmlns:a16="http://schemas.microsoft.com/office/drawing/2014/main" id="{ADCF7CC8-6FE6-90C0-47F7-7C19FDC3AF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773349"/>
            <a:ext cx="6235669" cy="4801313"/>
          </a:xfrm>
          <a:prstGeom prst="rect">
            <a:avLst/>
          </a:prstGeom>
        </p:spPr>
      </p:pic>
    </p:spTree>
    <p:extLst>
      <p:ext uri="{BB962C8B-B14F-4D97-AF65-F5344CB8AC3E}">
        <p14:creationId xmlns:p14="http://schemas.microsoft.com/office/powerpoint/2010/main" val="426049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D7FC66-D874-2495-4E9B-1E2728C2A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726" y="1261939"/>
            <a:ext cx="3663828" cy="4741934"/>
          </a:xfrm>
          <a:prstGeom prst="rect">
            <a:avLst/>
          </a:prstGeom>
          <a:effectLst>
            <a:outerShdw blurRad="50800" dist="50800" dir="5400000" algn="ctr" rotWithShape="0">
              <a:srgbClr val="000000">
                <a:alpha val="43000"/>
              </a:srgbClr>
            </a:outerShdw>
          </a:effectLst>
        </p:spPr>
      </p:pic>
      <p:sp>
        <p:nvSpPr>
          <p:cNvPr id="7" name="TextBox 6">
            <a:extLst>
              <a:ext uri="{FF2B5EF4-FFF2-40B4-BE49-F238E27FC236}">
                <a16:creationId xmlns:a16="http://schemas.microsoft.com/office/drawing/2014/main" id="{32971A25-FC8F-3599-0D63-C9CBE8CE4132}"/>
              </a:ext>
            </a:extLst>
          </p:cNvPr>
          <p:cNvSpPr txBox="1"/>
          <p:nvPr/>
        </p:nvSpPr>
        <p:spPr>
          <a:xfrm>
            <a:off x="202138" y="986596"/>
            <a:ext cx="1525679" cy="461665"/>
          </a:xfrm>
          <a:prstGeom prst="rect">
            <a:avLst/>
          </a:prstGeom>
          <a:noFill/>
        </p:spPr>
        <p:txBody>
          <a:bodyPr wrap="square" rtlCol="0">
            <a:spAutoFit/>
          </a:bodyPr>
          <a:lstStyle/>
          <a:p>
            <a:pPr algn="ctr"/>
            <a:r>
              <a:rPr lang="en-US" sz="1200" b="1" dirty="0">
                <a:solidFill>
                  <a:schemeClr val="accent1"/>
                </a:solidFill>
                <a:latin typeface="Avenir Next" charset="0"/>
                <a:ea typeface="Avenir Next" charset="0"/>
                <a:cs typeface="Avenir Next" charset="0"/>
              </a:rPr>
              <a:t>RISE Journal Club Coordinators</a:t>
            </a:r>
          </a:p>
        </p:txBody>
      </p:sp>
      <p:pic>
        <p:nvPicPr>
          <p:cNvPr id="8" name="Picture 7" descr="A screenshot of a article&#10;&#10;Description automatically generated">
            <a:extLst>
              <a:ext uri="{FF2B5EF4-FFF2-40B4-BE49-F238E27FC236}">
                <a16:creationId xmlns:a16="http://schemas.microsoft.com/office/drawing/2014/main" id="{4663343B-7604-A8FE-FAAF-C2EB296E91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9463" y="1152506"/>
            <a:ext cx="6119676" cy="4960800"/>
          </a:xfrm>
          <a:prstGeom prst="rect">
            <a:avLst/>
          </a:prstGeom>
        </p:spPr>
      </p:pic>
      <p:sp>
        <p:nvSpPr>
          <p:cNvPr id="5" name="Google Shape;228;p16">
            <a:extLst>
              <a:ext uri="{FF2B5EF4-FFF2-40B4-BE49-F238E27FC236}">
                <a16:creationId xmlns:a16="http://schemas.microsoft.com/office/drawing/2014/main" id="{43258C4B-A9D1-512F-90FB-1194E4D2FBAC}"/>
              </a:ext>
            </a:extLst>
          </p:cNvPr>
          <p:cNvSpPr txBox="1"/>
          <p:nvPr/>
        </p:nvSpPr>
        <p:spPr>
          <a:xfrm>
            <a:off x="302861" y="3043268"/>
            <a:ext cx="1254761" cy="1015622"/>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T" sz="1200" b="0" i="0" u="none" strike="noStrike" cap="none">
                <a:solidFill>
                  <a:srgbClr val="1F3864"/>
                </a:solidFill>
                <a:latin typeface="Arial"/>
                <a:ea typeface="Arial"/>
                <a:cs typeface="Arial"/>
                <a:sym typeface="Arial"/>
              </a:rPr>
              <a:t>Alvaro Gonzalez-Jimenez</a:t>
            </a:r>
            <a:endParaRPr dirty="0"/>
          </a:p>
          <a:p>
            <a:pPr marL="0" marR="0" lvl="0" indent="0" algn="ctr" rtl="0">
              <a:lnSpc>
                <a:spcPct val="100000"/>
              </a:lnSpc>
              <a:spcBef>
                <a:spcPts val="0"/>
              </a:spcBef>
              <a:spcAft>
                <a:spcPts val="0"/>
              </a:spcAft>
              <a:buNone/>
            </a:pPr>
            <a:r>
              <a:rPr lang="en-GT" sz="1200" b="0" i="1" u="none" strike="noStrike" cap="none">
                <a:solidFill>
                  <a:srgbClr val="1F3864"/>
                </a:solidFill>
                <a:latin typeface="Arial"/>
                <a:ea typeface="Arial"/>
                <a:cs typeface="Arial"/>
                <a:sym typeface="Arial"/>
              </a:rPr>
              <a:t>University of Basel</a:t>
            </a:r>
            <a:endParaRPr dirty="0"/>
          </a:p>
        </p:txBody>
      </p:sp>
      <p:sp>
        <p:nvSpPr>
          <p:cNvPr id="9" name="Google Shape;232;p16">
            <a:extLst>
              <a:ext uri="{FF2B5EF4-FFF2-40B4-BE49-F238E27FC236}">
                <a16:creationId xmlns:a16="http://schemas.microsoft.com/office/drawing/2014/main" id="{2846EA5D-D5C5-DA3E-8EAF-78236B15189D}"/>
              </a:ext>
            </a:extLst>
          </p:cNvPr>
          <p:cNvSpPr txBox="1"/>
          <p:nvPr/>
        </p:nvSpPr>
        <p:spPr>
          <a:xfrm>
            <a:off x="202138" y="5767766"/>
            <a:ext cx="1373861" cy="830956"/>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F3864"/>
              </a:buClr>
              <a:buSzPts val="1200"/>
              <a:buFont typeface="Arial"/>
              <a:buNone/>
            </a:pPr>
            <a:r>
              <a:rPr lang="en-GT" sz="1200" b="0" i="0" u="none" strike="noStrike" cap="none">
                <a:solidFill>
                  <a:srgbClr val="1F3864"/>
                </a:solidFill>
                <a:latin typeface="Arial"/>
                <a:ea typeface="Arial"/>
                <a:cs typeface="Arial"/>
                <a:sym typeface="Arial"/>
              </a:rPr>
              <a:t>Pulkit Khandelwal</a:t>
            </a:r>
            <a:endParaRPr dirty="0"/>
          </a:p>
          <a:p>
            <a:pPr marL="0" marR="0" lvl="0" indent="0" algn="ctr" rtl="0">
              <a:lnSpc>
                <a:spcPct val="100000"/>
              </a:lnSpc>
              <a:spcBef>
                <a:spcPts val="0"/>
              </a:spcBef>
              <a:spcAft>
                <a:spcPts val="0"/>
              </a:spcAft>
              <a:buClr>
                <a:srgbClr val="1F3864"/>
              </a:buClr>
              <a:buSzPts val="1200"/>
              <a:buFont typeface="Arial"/>
              <a:buNone/>
            </a:pPr>
            <a:r>
              <a:rPr lang="en-GT" sz="1200" b="0" i="1" u="none" strike="noStrike" cap="none">
                <a:solidFill>
                  <a:srgbClr val="1F3864"/>
                </a:solidFill>
                <a:latin typeface="Arial"/>
                <a:ea typeface="Arial"/>
                <a:cs typeface="Arial"/>
                <a:sym typeface="Arial"/>
              </a:rPr>
              <a:t>University of Pennsylvania</a:t>
            </a:r>
            <a:endParaRPr dirty="0"/>
          </a:p>
        </p:txBody>
      </p:sp>
      <p:pic>
        <p:nvPicPr>
          <p:cNvPr id="11" name="Google Shape;234;p16" descr="A person smiling at the camera&#10;&#10;Description automatically generated">
            <a:extLst>
              <a:ext uri="{FF2B5EF4-FFF2-40B4-BE49-F238E27FC236}">
                <a16:creationId xmlns:a16="http://schemas.microsoft.com/office/drawing/2014/main" id="{04EEE961-819D-C697-8A54-F5E75C7DC870}"/>
              </a:ext>
            </a:extLst>
          </p:cNvPr>
          <p:cNvPicPr preferRelativeResize="0"/>
          <p:nvPr/>
        </p:nvPicPr>
        <p:blipFill rotWithShape="1">
          <a:blip r:embed="rId5">
            <a:alphaModFix/>
          </a:blip>
          <a:srcRect/>
          <a:stretch/>
        </p:blipFill>
        <p:spPr>
          <a:xfrm>
            <a:off x="440837" y="1500904"/>
            <a:ext cx="1045225" cy="1440000"/>
          </a:xfrm>
          <a:prstGeom prst="ellipse">
            <a:avLst/>
          </a:prstGeom>
          <a:noFill/>
          <a:ln>
            <a:noFill/>
          </a:ln>
        </p:spPr>
      </p:pic>
      <p:pic>
        <p:nvPicPr>
          <p:cNvPr id="12" name="Google Shape;238;p16" descr="A person with a bun in a black coat&#10;&#10;Description automatically generated">
            <a:extLst>
              <a:ext uri="{FF2B5EF4-FFF2-40B4-BE49-F238E27FC236}">
                <a16:creationId xmlns:a16="http://schemas.microsoft.com/office/drawing/2014/main" id="{6CE9E51C-F5C3-827A-9BF3-E0BE4300A9BF}"/>
              </a:ext>
            </a:extLst>
          </p:cNvPr>
          <p:cNvPicPr preferRelativeResize="0"/>
          <p:nvPr/>
        </p:nvPicPr>
        <p:blipFill rotWithShape="1">
          <a:blip r:embed="rId6">
            <a:alphaModFix/>
          </a:blip>
          <a:srcRect l="11473" r="11650"/>
          <a:stretch/>
        </p:blipFill>
        <p:spPr>
          <a:xfrm>
            <a:off x="354915" y="4213897"/>
            <a:ext cx="1107026" cy="1440000"/>
          </a:xfrm>
          <a:prstGeom prst="ellipse">
            <a:avLst/>
          </a:prstGeom>
          <a:noFill/>
          <a:ln>
            <a:noFill/>
          </a:ln>
        </p:spPr>
      </p:pic>
      <p:sp>
        <p:nvSpPr>
          <p:cNvPr id="13" name="TextBox 12">
            <a:extLst>
              <a:ext uri="{FF2B5EF4-FFF2-40B4-BE49-F238E27FC236}">
                <a16:creationId xmlns:a16="http://schemas.microsoft.com/office/drawing/2014/main" id="{1AE5FFA4-D632-B143-B241-DFD86F2459C4}"/>
              </a:ext>
            </a:extLst>
          </p:cNvPr>
          <p:cNvSpPr txBox="1"/>
          <p:nvPr/>
        </p:nvSpPr>
        <p:spPr>
          <a:xfrm>
            <a:off x="3748640" y="6575529"/>
            <a:ext cx="2814232" cy="307777"/>
          </a:xfrm>
          <a:prstGeom prst="rect">
            <a:avLst/>
          </a:prstGeom>
          <a:noFill/>
        </p:spPr>
        <p:txBody>
          <a:bodyPr wrap="none" rtlCol="0">
            <a:spAutoFit/>
          </a:bodyPr>
          <a:lstStyle/>
          <a:p>
            <a:r>
              <a:rPr lang="en-US" sz="1400" dirty="0">
                <a:solidFill>
                  <a:schemeClr val="bg1"/>
                </a:solidFill>
                <a:hlinkClick r:id="rId7">
                  <a:extLst>
                    <a:ext uri="{A12FA001-AC4F-418D-AE19-62706E023703}">
                      <ahyp:hlinkClr xmlns:ahyp="http://schemas.microsoft.com/office/drawing/2018/hyperlinkcolor" val="tx"/>
                    </a:ext>
                  </a:extLst>
                </a:hlinkClick>
              </a:rPr>
              <a:t>https://rise-miccai.org/publication/</a:t>
            </a:r>
            <a:r>
              <a:rPr lang="en-US" sz="1400" dirty="0">
                <a:solidFill>
                  <a:schemeClr val="bg1"/>
                </a:solidFill>
              </a:rPr>
              <a:t> </a:t>
            </a:r>
          </a:p>
        </p:txBody>
      </p:sp>
    </p:spTree>
    <p:extLst>
      <p:ext uri="{BB962C8B-B14F-4D97-AF65-F5344CB8AC3E}">
        <p14:creationId xmlns:p14="http://schemas.microsoft.com/office/powerpoint/2010/main" val="3149801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D7FC66-D874-2495-4E9B-1E2728C2A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300" y="1133151"/>
            <a:ext cx="3663828" cy="4741934"/>
          </a:xfrm>
          <a:prstGeom prst="rect">
            <a:avLst/>
          </a:prstGeom>
          <a:effectLst>
            <a:outerShdw blurRad="50800" dist="50800" dir="5400000" algn="ctr" rotWithShape="0">
              <a:srgbClr val="000000">
                <a:alpha val="43000"/>
              </a:srgbClr>
            </a:outerShdw>
          </a:effectLst>
        </p:spPr>
      </p:pic>
      <p:sp>
        <p:nvSpPr>
          <p:cNvPr id="3" name="TextBox 2">
            <a:extLst>
              <a:ext uri="{FF2B5EF4-FFF2-40B4-BE49-F238E27FC236}">
                <a16:creationId xmlns:a16="http://schemas.microsoft.com/office/drawing/2014/main" id="{F01D7982-F721-ADF9-D88D-C0295FA82AA7}"/>
              </a:ext>
            </a:extLst>
          </p:cNvPr>
          <p:cNvSpPr txBox="1"/>
          <p:nvPr/>
        </p:nvSpPr>
        <p:spPr>
          <a:xfrm>
            <a:off x="4565726" y="1303515"/>
            <a:ext cx="7406029" cy="4401205"/>
          </a:xfrm>
          <a:prstGeom prst="rect">
            <a:avLst/>
          </a:prstGeom>
          <a:noFill/>
        </p:spPr>
        <p:txBody>
          <a:bodyPr wrap="square">
            <a:spAutoFit/>
          </a:bodyPr>
          <a:lstStyle/>
          <a:p>
            <a:pPr marL="285750" indent="-285750">
              <a:buClr>
                <a:srgbClr val="008CAF"/>
              </a:buClr>
              <a:buSzPct val="150000"/>
              <a:buFont typeface="Arial" panose="020B0604020202020204" pitchFamily="34" charset="0"/>
              <a:buChar char="•"/>
            </a:pPr>
            <a:r>
              <a:rPr lang="en-GB" sz="2000" dirty="0">
                <a:solidFill>
                  <a:srgbClr val="1155CC"/>
                </a:solidFill>
                <a:effectLst/>
                <a:ea typeface="Times New Roman" panose="02020603050405020304" pitchFamily="18" charset="0"/>
                <a:cs typeface="Arial" panose="020B0604020202020204" pitchFamily="34" charset="0"/>
                <a:hlinkClick r:id="rId4"/>
              </a:rPr>
              <a:t>RISE-MICCAI</a:t>
            </a:r>
            <a:r>
              <a:rPr lang="en-GB" sz="2000" dirty="0">
                <a:solidFill>
                  <a:srgbClr val="1155CC"/>
                </a:solidFill>
                <a:effectLst/>
                <a:ea typeface="Times New Roman" panose="02020603050405020304" pitchFamily="18" charset="0"/>
                <a:cs typeface="Arial" panose="020B0604020202020204" pitchFamily="34" charset="0"/>
              </a:rPr>
              <a:t> </a:t>
            </a:r>
            <a:r>
              <a:rPr lang="en-GB" sz="2000" dirty="0">
                <a:solidFill>
                  <a:srgbClr val="202124"/>
                </a:solidFill>
                <a:cs typeface="Arial" panose="020B0604020202020204" pitchFamily="34" charset="0"/>
              </a:rPr>
              <a:t>launched the </a:t>
            </a:r>
            <a:r>
              <a:rPr lang="en-GB" sz="2000" b="1" dirty="0">
                <a:solidFill>
                  <a:srgbClr val="202124"/>
                </a:solidFill>
                <a:cs typeface="Arial" panose="020B0604020202020204" pitchFamily="34" charset="0"/>
              </a:rPr>
              <a:t>RISE Journal Club</a:t>
            </a:r>
            <a:r>
              <a:rPr lang="en-GB" sz="2000" dirty="0">
                <a:solidFill>
                  <a:srgbClr val="202124"/>
                </a:solidFill>
                <a:cs typeface="Arial" panose="020B0604020202020204" pitchFamily="34" charset="0"/>
              </a:rPr>
              <a:t>, which creates a friendly environment to discuss the latest high-quality papers in machine learning, computer vision and medical image analysis</a:t>
            </a:r>
            <a:r>
              <a:rPr lang="en-GB" sz="2000" b="0" i="0" dirty="0">
                <a:solidFill>
                  <a:srgbClr val="555555"/>
                </a:solidFill>
                <a:effectLst/>
                <a:cs typeface="Arial" panose="020B0604020202020204" pitchFamily="34" charset="0"/>
              </a:rPr>
              <a:t>.</a:t>
            </a:r>
            <a:endParaRPr lang="en-GB" sz="2000" dirty="0">
              <a:solidFill>
                <a:srgbClr val="202124"/>
              </a:solidFill>
              <a:effectLst/>
              <a:ea typeface="Times New Roman" panose="02020603050405020304" pitchFamily="18" charset="0"/>
              <a:cs typeface="Arial" panose="020B0604020202020204" pitchFamily="34" charset="0"/>
            </a:endParaRPr>
          </a:p>
          <a:p>
            <a:pPr marL="285750" indent="-285750">
              <a:buClr>
                <a:srgbClr val="008CAF"/>
              </a:buClr>
              <a:buSzPct val="150000"/>
              <a:buFont typeface="Arial" panose="020B0604020202020204" pitchFamily="34" charset="0"/>
              <a:buChar char="•"/>
            </a:pPr>
            <a:r>
              <a:rPr lang="en-GB" sz="2000" dirty="0">
                <a:solidFill>
                  <a:srgbClr val="202124"/>
                </a:solidFill>
                <a:effectLst/>
                <a:ea typeface="Times New Roman" panose="02020603050405020304" pitchFamily="18" charset="0"/>
                <a:cs typeface="Arial" panose="020B0604020202020204" pitchFamily="34" charset="0"/>
              </a:rPr>
              <a:t>Since spring 2023, </a:t>
            </a:r>
            <a:r>
              <a:rPr lang="en-GB" sz="2000" b="1" dirty="0">
                <a:solidFill>
                  <a:srgbClr val="202124"/>
                </a:solidFill>
                <a:effectLst/>
                <a:ea typeface="Times New Roman" panose="02020603050405020304" pitchFamily="18" charset="0"/>
                <a:cs typeface="Arial" panose="020B0604020202020204" pitchFamily="34" charset="0"/>
              </a:rPr>
              <a:t>54</a:t>
            </a:r>
            <a:r>
              <a:rPr lang="en-GB" sz="2000" dirty="0">
                <a:solidFill>
                  <a:srgbClr val="202124"/>
                </a:solidFill>
                <a:effectLst/>
                <a:ea typeface="Times New Roman" panose="02020603050405020304" pitchFamily="18" charset="0"/>
                <a:cs typeface="Arial" panose="020B0604020202020204" pitchFamily="34" charset="0"/>
              </a:rPr>
              <a:t> fortnight sessions.</a:t>
            </a:r>
          </a:p>
          <a:p>
            <a:pPr marL="285750" indent="-285750">
              <a:buClr>
                <a:srgbClr val="008CAF"/>
              </a:buClr>
              <a:buSzPct val="150000"/>
              <a:buFont typeface="Arial" panose="020B0604020202020204" pitchFamily="34" charset="0"/>
              <a:buChar char="•"/>
            </a:pPr>
            <a:r>
              <a:rPr lang="en-GB" sz="2000" dirty="0">
                <a:solidFill>
                  <a:srgbClr val="202124"/>
                </a:solidFill>
                <a:effectLst/>
                <a:ea typeface="Times New Roman" panose="02020603050405020304" pitchFamily="18" charset="0"/>
                <a:cs typeface="Arial" panose="020B0604020202020204" pitchFamily="34" charset="0"/>
              </a:rPr>
              <a:t>40 invited moderators from the MICCAI Society have presented on the RISE journal club.</a:t>
            </a:r>
          </a:p>
          <a:p>
            <a:pPr marL="285750" indent="-285750">
              <a:buClr>
                <a:srgbClr val="008CAF"/>
              </a:buClr>
              <a:buSzPct val="150000"/>
              <a:buFont typeface="Arial" panose="020B0604020202020204" pitchFamily="34" charset="0"/>
              <a:buChar char="•"/>
            </a:pPr>
            <a:r>
              <a:rPr lang="en-GB" sz="2000" dirty="0">
                <a:solidFill>
                  <a:srgbClr val="202124"/>
                </a:solidFill>
                <a:effectLst/>
                <a:ea typeface="Times New Roman" panose="02020603050405020304" pitchFamily="18" charset="0"/>
                <a:cs typeface="Arial" panose="020B0604020202020204" pitchFamily="34" charset="0"/>
              </a:rPr>
              <a:t>We </a:t>
            </a:r>
            <a:r>
              <a:rPr lang="en-GB" sz="2000" b="1" dirty="0">
                <a:solidFill>
                  <a:srgbClr val="202124"/>
                </a:solidFill>
                <a:effectLst/>
                <a:ea typeface="Times New Roman" panose="02020603050405020304" pitchFamily="18" charset="0"/>
                <a:cs typeface="Arial" panose="020B0604020202020204" pitchFamily="34" charset="0"/>
              </a:rPr>
              <a:t>had </a:t>
            </a:r>
            <a:r>
              <a:rPr lang="en-GB" sz="2000" b="1" dirty="0">
                <a:solidFill>
                  <a:srgbClr val="202124"/>
                </a:solidFill>
                <a:ea typeface="Times New Roman" panose="02020603050405020304" pitchFamily="18" charset="0"/>
                <a:cs typeface="Arial" panose="020B0604020202020204" pitchFamily="34" charset="0"/>
              </a:rPr>
              <a:t>50</a:t>
            </a:r>
            <a:r>
              <a:rPr lang="en-GB" sz="2000" b="1" dirty="0">
                <a:solidFill>
                  <a:srgbClr val="202124"/>
                </a:solidFill>
                <a:effectLst/>
                <a:ea typeface="Times New Roman" panose="02020603050405020304" pitchFamily="18" charset="0"/>
                <a:cs typeface="Arial" panose="020B0604020202020204" pitchFamily="34" charset="0"/>
              </a:rPr>
              <a:t>+ diverse attendees</a:t>
            </a:r>
            <a:r>
              <a:rPr lang="en-GB" sz="2000" dirty="0">
                <a:solidFill>
                  <a:srgbClr val="202124"/>
                </a:solidFill>
                <a:effectLst/>
                <a:ea typeface="Times New Roman" panose="02020603050405020304" pitchFamily="18" charset="0"/>
                <a:cs typeface="Arial" panose="020B0604020202020204" pitchFamily="34" charset="0"/>
              </a:rPr>
              <a:t> joining from different continents including under-represented countries in Africa, Latin America and South Easter Asia. </a:t>
            </a:r>
          </a:p>
          <a:p>
            <a:pPr marL="285750" indent="-285750">
              <a:buClr>
                <a:srgbClr val="008CAF"/>
              </a:buClr>
              <a:buSzPct val="150000"/>
              <a:buFont typeface="Arial" panose="020B0604020202020204" pitchFamily="34" charset="0"/>
              <a:buChar char="•"/>
            </a:pPr>
            <a:r>
              <a:rPr lang="en-GB" sz="2000" dirty="0">
                <a:solidFill>
                  <a:srgbClr val="202124"/>
                </a:solidFill>
                <a:effectLst/>
                <a:ea typeface="Times New Roman" panose="02020603050405020304" pitchFamily="18" charset="0"/>
                <a:cs typeface="Arial" panose="020B0604020202020204" pitchFamily="34" charset="0"/>
              </a:rPr>
              <a:t>During the journal club sessions, young researchers engage actively on the discussion of the papers,</a:t>
            </a:r>
            <a:r>
              <a:rPr lang="en-GB" sz="2000" dirty="0">
                <a:solidFill>
                  <a:srgbClr val="202124"/>
                </a:solidFill>
                <a:ea typeface="Times New Roman" panose="02020603050405020304" pitchFamily="18" charset="0"/>
                <a:cs typeface="Arial" panose="020B0604020202020204" pitchFamily="34" charset="0"/>
              </a:rPr>
              <a:t> and we </a:t>
            </a:r>
            <a:r>
              <a:rPr lang="en-GB" sz="2000" dirty="0">
                <a:solidFill>
                  <a:srgbClr val="202124"/>
                </a:solidFill>
                <a:effectLst/>
                <a:ea typeface="Times New Roman" panose="02020603050405020304" pitchFamily="18" charset="0"/>
                <a:cs typeface="Arial" panose="020B0604020202020204" pitchFamily="34" charset="0"/>
              </a:rPr>
              <a:t> encourage them to improve </a:t>
            </a:r>
            <a:r>
              <a:rPr lang="en-GB" sz="2000" dirty="0">
                <a:solidFill>
                  <a:srgbClr val="202124"/>
                </a:solidFill>
                <a:cs typeface="Arial" panose="020B0604020202020204" pitchFamily="34" charset="0"/>
              </a:rPr>
              <a:t>their critical and design thinking skills.</a:t>
            </a:r>
          </a:p>
          <a:p>
            <a:pPr marL="285750" indent="-285750">
              <a:buClr>
                <a:srgbClr val="008CAF"/>
              </a:buClr>
              <a:buSzPct val="150000"/>
              <a:buFont typeface="Arial" panose="020B0604020202020204" pitchFamily="34" charset="0"/>
              <a:buChar char="•"/>
            </a:pPr>
            <a:r>
              <a:rPr lang="en-GB" sz="2000" dirty="0">
                <a:solidFill>
                  <a:srgbClr val="202124"/>
                </a:solidFill>
                <a:cs typeface="Arial" panose="020B0604020202020204" pitchFamily="34" charset="0"/>
              </a:rPr>
              <a:t>We always seek for more </a:t>
            </a:r>
            <a:r>
              <a:rPr lang="en-GB" sz="2000" b="1" dirty="0">
                <a:solidFill>
                  <a:srgbClr val="202124"/>
                </a:solidFill>
                <a:cs typeface="Arial" panose="020B0604020202020204" pitchFamily="34" charset="0"/>
              </a:rPr>
              <a:t>volunteers</a:t>
            </a:r>
            <a:r>
              <a:rPr lang="en-GB" sz="2000" dirty="0">
                <a:solidFill>
                  <a:srgbClr val="202124"/>
                </a:solidFill>
                <a:cs typeface="Arial" panose="020B0604020202020204" pitchFamily="34" charset="0"/>
              </a:rPr>
              <a:t> to host the sessions.</a:t>
            </a:r>
          </a:p>
          <a:p>
            <a:pPr marL="285750" indent="-285750">
              <a:buClr>
                <a:srgbClr val="008CAF"/>
              </a:buClr>
              <a:buSzPct val="150000"/>
              <a:buFont typeface="Arial" panose="020B0604020202020204" pitchFamily="34" charset="0"/>
              <a:buChar char="•"/>
            </a:pPr>
            <a:r>
              <a:rPr lang="en-GB" sz="2000" dirty="0">
                <a:solidFill>
                  <a:srgbClr val="202124"/>
                </a:solidFill>
                <a:ea typeface="Times New Roman" panose="02020603050405020304" pitchFamily="18" charset="0"/>
                <a:cs typeface="Arial" panose="020B0604020202020204" pitchFamily="34" charset="0"/>
              </a:rPr>
              <a:t>Latest session available in </a:t>
            </a:r>
            <a:r>
              <a:rPr lang="en-GB" sz="2000" dirty="0">
                <a:solidFill>
                  <a:srgbClr val="202124"/>
                </a:solidFill>
                <a:ea typeface="Times New Roman" panose="02020603050405020304" pitchFamily="18" charset="0"/>
                <a:cs typeface="Arial" panose="020B0604020202020204" pitchFamily="34" charset="0"/>
                <a:hlinkClick r:id="rId5"/>
              </a:rPr>
              <a:t>YouTube</a:t>
            </a:r>
            <a:endParaRPr lang="en-US" sz="2000" dirty="0"/>
          </a:p>
        </p:txBody>
      </p:sp>
      <p:sp>
        <p:nvSpPr>
          <p:cNvPr id="6" name="TextBox 5">
            <a:extLst>
              <a:ext uri="{FF2B5EF4-FFF2-40B4-BE49-F238E27FC236}">
                <a16:creationId xmlns:a16="http://schemas.microsoft.com/office/drawing/2014/main" id="{BA22FC61-B37D-0CC6-7CF5-BCC58D408CE9}"/>
              </a:ext>
            </a:extLst>
          </p:cNvPr>
          <p:cNvSpPr txBox="1"/>
          <p:nvPr/>
        </p:nvSpPr>
        <p:spPr>
          <a:xfrm>
            <a:off x="3748640" y="6575529"/>
            <a:ext cx="2814232" cy="307777"/>
          </a:xfrm>
          <a:prstGeom prst="rect">
            <a:avLst/>
          </a:prstGeom>
          <a:noFill/>
        </p:spPr>
        <p:txBody>
          <a:bodyPr wrap="none" rtlCol="0">
            <a:spAutoFit/>
          </a:bodyPr>
          <a:lstStyle/>
          <a:p>
            <a:r>
              <a:rPr lang="en-US" sz="1400" dirty="0">
                <a:solidFill>
                  <a:schemeClr val="bg1"/>
                </a:solidFill>
                <a:hlinkClick r:id="rId6">
                  <a:extLst>
                    <a:ext uri="{A12FA001-AC4F-418D-AE19-62706E023703}">
                      <ahyp:hlinkClr xmlns:ahyp="http://schemas.microsoft.com/office/drawing/2018/hyperlinkcolor" val="tx"/>
                    </a:ext>
                  </a:extLst>
                </a:hlinkClick>
              </a:rPr>
              <a:t>https://rise-miccai.org/publication/</a:t>
            </a:r>
            <a:r>
              <a:rPr lang="en-US" sz="1400" dirty="0">
                <a:solidFill>
                  <a:schemeClr val="bg1"/>
                </a:solidFill>
              </a:rPr>
              <a:t> </a:t>
            </a:r>
          </a:p>
        </p:txBody>
      </p:sp>
    </p:spTree>
    <p:extLst>
      <p:ext uri="{BB962C8B-B14F-4D97-AF65-F5344CB8AC3E}">
        <p14:creationId xmlns:p14="http://schemas.microsoft.com/office/powerpoint/2010/main" val="33830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6437A-99D5-E86B-A276-C6FB9BBBFD2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B855ED5-7EFF-E5EF-62FE-D69E8AEF7C21}"/>
              </a:ext>
            </a:extLst>
          </p:cNvPr>
          <p:cNvSpPr txBox="1"/>
          <p:nvPr/>
        </p:nvSpPr>
        <p:spPr>
          <a:xfrm>
            <a:off x="3748640" y="6575529"/>
            <a:ext cx="2814232" cy="307777"/>
          </a:xfrm>
          <a:prstGeom prst="rect">
            <a:avLst/>
          </a:prstGeom>
          <a:noFill/>
        </p:spPr>
        <p:txBody>
          <a:bodyPr wrap="none" rtlCol="0">
            <a:spAutoFit/>
          </a:bodyPr>
          <a:lstStyle/>
          <a:p>
            <a:r>
              <a:rPr lang="en-US" sz="1400" dirty="0">
                <a:solidFill>
                  <a:schemeClr val="bg1"/>
                </a:solidFill>
                <a:hlinkClick r:id="rId3">
                  <a:extLst>
                    <a:ext uri="{A12FA001-AC4F-418D-AE19-62706E023703}">
                      <ahyp:hlinkClr xmlns:ahyp="http://schemas.microsoft.com/office/drawing/2018/hyperlinkcolor" val="tx"/>
                    </a:ext>
                  </a:extLst>
                </a:hlinkClick>
              </a:rPr>
              <a:t>https://rise-miccai.org/publication/</a:t>
            </a:r>
            <a:r>
              <a:rPr lang="en-US" sz="1400" dirty="0">
                <a:solidFill>
                  <a:schemeClr val="bg1"/>
                </a:solidFill>
              </a:rPr>
              <a:t> </a:t>
            </a:r>
          </a:p>
        </p:txBody>
      </p:sp>
      <p:sp>
        <p:nvSpPr>
          <p:cNvPr id="2" name="Title 1">
            <a:extLst>
              <a:ext uri="{FF2B5EF4-FFF2-40B4-BE49-F238E27FC236}">
                <a16:creationId xmlns:a16="http://schemas.microsoft.com/office/drawing/2014/main" id="{618EE8C5-7E2C-A495-0B2E-079B90E47B17}"/>
              </a:ext>
            </a:extLst>
          </p:cNvPr>
          <p:cNvSpPr txBox="1">
            <a:spLocks/>
          </p:cNvSpPr>
          <p:nvPr/>
        </p:nvSpPr>
        <p:spPr>
          <a:xfrm>
            <a:off x="838200" y="51533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EA4A60"/>
                </a:solidFill>
                <a:latin typeface="+mn-lt"/>
              </a:rPr>
              <a:t>RISE Tutorials</a:t>
            </a:r>
          </a:p>
        </p:txBody>
      </p:sp>
      <p:pic>
        <p:nvPicPr>
          <p:cNvPr id="7" name="Picture 6">
            <a:extLst>
              <a:ext uri="{FF2B5EF4-FFF2-40B4-BE49-F238E27FC236}">
                <a16:creationId xmlns:a16="http://schemas.microsoft.com/office/drawing/2014/main" id="{9242722B-D2FA-CC7D-0D0B-C3A1338945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7" y="1895529"/>
            <a:ext cx="5288840" cy="4680000"/>
          </a:xfrm>
          <a:prstGeom prst="rect">
            <a:avLst/>
          </a:prstGeom>
        </p:spPr>
      </p:pic>
      <p:sp>
        <p:nvSpPr>
          <p:cNvPr id="10" name="TextBox 9">
            <a:extLst>
              <a:ext uri="{FF2B5EF4-FFF2-40B4-BE49-F238E27FC236}">
                <a16:creationId xmlns:a16="http://schemas.microsoft.com/office/drawing/2014/main" id="{C6E1B939-4FA8-E381-3BD4-88E72E1FAC60}"/>
              </a:ext>
            </a:extLst>
          </p:cNvPr>
          <p:cNvSpPr txBox="1"/>
          <p:nvPr/>
        </p:nvSpPr>
        <p:spPr>
          <a:xfrm>
            <a:off x="5438776" y="2315385"/>
            <a:ext cx="6408878" cy="3785652"/>
          </a:xfrm>
          <a:prstGeom prst="rect">
            <a:avLst/>
          </a:prstGeom>
          <a:solidFill>
            <a:schemeClr val="bg1"/>
          </a:solidFill>
        </p:spPr>
        <p:txBody>
          <a:bodyPr wrap="square">
            <a:spAutoFit/>
          </a:bodyPr>
          <a:lstStyle/>
          <a:p>
            <a:pPr marL="285750" indent="-285750">
              <a:buClr>
                <a:srgbClr val="008CAF"/>
              </a:buClr>
              <a:buSzPct val="150000"/>
              <a:buFont typeface="Arial" panose="020B0604020202020204" pitchFamily="34" charset="0"/>
              <a:buChar char="•"/>
            </a:pPr>
            <a:r>
              <a:rPr lang="en-GB" sz="2000" b="1" dirty="0"/>
              <a:t>RISE-MICCAI Tutorials </a:t>
            </a:r>
            <a:r>
              <a:rPr lang="en-GB" sz="2000" dirty="0"/>
              <a:t>bring you monthly deep dives into Computer Vision &amp; Medical Image Analysis. </a:t>
            </a:r>
          </a:p>
          <a:p>
            <a:pPr marL="285750" indent="-285750">
              <a:buClr>
                <a:srgbClr val="008CAF"/>
              </a:buClr>
              <a:buSzPct val="150000"/>
              <a:buFont typeface="Arial" panose="020B0604020202020204" pitchFamily="34" charset="0"/>
              <a:buChar char="•"/>
            </a:pPr>
            <a:r>
              <a:rPr lang="en-GB" sz="2000" dirty="0"/>
              <a:t>Our sessions are designed to provide thorough theoretical foundations, share real-world applications, and offer valuable research insights to support the community's learning journey.</a:t>
            </a:r>
          </a:p>
          <a:p>
            <a:pPr marL="285750" indent="-285750">
              <a:buClr>
                <a:srgbClr val="008CAF"/>
              </a:buClr>
              <a:buSzPct val="150000"/>
              <a:buFont typeface="Arial" panose="020B0604020202020204" pitchFamily="34" charset="0"/>
              <a:buChar char="•"/>
            </a:pPr>
            <a:r>
              <a:rPr lang="en-GB" sz="2000" dirty="0"/>
              <a:t>Since Spring 2025, we've hosted 4 engaging monthly sessions, welcoming over </a:t>
            </a:r>
            <a:r>
              <a:rPr lang="en-GB" sz="2000" b="1" dirty="0"/>
              <a:t>40 diverse attendees</a:t>
            </a:r>
            <a:r>
              <a:rPr lang="en-GB" sz="2000" dirty="0"/>
              <a:t> from across continents, including participants from </a:t>
            </a:r>
            <a:r>
              <a:rPr lang="en-GB" sz="2000" b="1" dirty="0"/>
              <a:t>under-represented countries in Africa, Latin America, and South-East Asia</a:t>
            </a:r>
            <a:r>
              <a:rPr lang="en-GB" sz="2000" dirty="0"/>
              <a:t>.</a:t>
            </a:r>
          </a:p>
          <a:p>
            <a:pPr marL="285750" indent="-285750">
              <a:buClr>
                <a:srgbClr val="008CAF"/>
              </a:buClr>
              <a:buSzPct val="150000"/>
              <a:buFont typeface="Arial" panose="020B0604020202020204" pitchFamily="34" charset="0"/>
              <a:buChar char="•"/>
            </a:pPr>
            <a:r>
              <a:rPr lang="en-GB" sz="2000" dirty="0">
                <a:solidFill>
                  <a:srgbClr val="202124"/>
                </a:solidFill>
                <a:ea typeface="Times New Roman" panose="02020603050405020304" pitchFamily="18" charset="0"/>
                <a:cs typeface="Arial" panose="020B0604020202020204" pitchFamily="34" charset="0"/>
              </a:rPr>
              <a:t>Latest session available in </a:t>
            </a:r>
            <a:r>
              <a:rPr lang="en-GB" sz="2000" dirty="0">
                <a:solidFill>
                  <a:srgbClr val="202124"/>
                </a:solidFill>
                <a:ea typeface="Times New Roman" panose="02020603050405020304" pitchFamily="18" charset="0"/>
                <a:cs typeface="Arial" panose="020B0604020202020204" pitchFamily="34" charset="0"/>
                <a:hlinkClick r:id="rId5"/>
              </a:rPr>
              <a:t>YouTube</a:t>
            </a:r>
            <a:endParaRPr lang="en-US" sz="2000" dirty="0"/>
          </a:p>
        </p:txBody>
      </p:sp>
    </p:spTree>
    <p:extLst>
      <p:ext uri="{BB962C8B-B14F-4D97-AF65-F5344CB8AC3E}">
        <p14:creationId xmlns:p14="http://schemas.microsoft.com/office/powerpoint/2010/main" val="173481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F1347BCA-1F1E-1D88-3779-B60D4D2E3921}"/>
            </a:ext>
          </a:extLst>
        </p:cNvPr>
        <p:cNvGrpSpPr/>
        <p:nvPr/>
      </p:nvGrpSpPr>
      <p:grpSpPr>
        <a:xfrm>
          <a:off x="0" y="0"/>
          <a:ext cx="0" cy="0"/>
          <a:chOff x="0" y="0"/>
          <a:chExt cx="0" cy="0"/>
        </a:xfrm>
      </p:grpSpPr>
      <p:sp>
        <p:nvSpPr>
          <p:cNvPr id="242" name="Google Shape;242;p16">
            <a:extLst>
              <a:ext uri="{FF2B5EF4-FFF2-40B4-BE49-F238E27FC236}">
                <a16:creationId xmlns:a16="http://schemas.microsoft.com/office/drawing/2014/main" id="{A20744A0-9D58-4A40-D8B4-220A8ADEB867}"/>
              </a:ext>
            </a:extLst>
          </p:cNvPr>
          <p:cNvSpPr txBox="1"/>
          <p:nvPr/>
        </p:nvSpPr>
        <p:spPr>
          <a:xfrm>
            <a:off x="1383146" y="3545724"/>
            <a:ext cx="9425708" cy="923289"/>
          </a:xfrm>
          <a:prstGeom prst="rect">
            <a:avLst/>
          </a:prstGeom>
          <a:noFill/>
          <a:ln>
            <a:noFill/>
          </a:ln>
        </p:spPr>
        <p:txBody>
          <a:bodyPr spcFirstLastPara="1" wrap="square" lIns="91425" tIns="45700" rIns="91425" bIns="45700" anchor="t" anchorCtr="0">
            <a:spAutoFit/>
          </a:bodyPr>
          <a:lstStyle/>
          <a:p>
            <a:pPr lvl="0" algn="ctr"/>
            <a:r>
              <a:rPr lang="en-US" sz="5400" b="1" dirty="0">
                <a:solidFill>
                  <a:srgbClr val="008CAF"/>
                </a:solidFill>
                <a:latin typeface="Teko"/>
                <a:cs typeface="Teko"/>
              </a:rPr>
              <a:t>RISE Events at MICCAI</a:t>
            </a:r>
            <a:endParaRPr sz="5400" b="1" dirty="0">
              <a:solidFill>
                <a:srgbClr val="008CAF"/>
              </a:solidFill>
              <a:latin typeface="Teko"/>
              <a:cs typeface="Teko"/>
            </a:endParaRPr>
          </a:p>
        </p:txBody>
      </p:sp>
    </p:spTree>
    <p:extLst>
      <p:ext uri="{BB962C8B-B14F-4D97-AF65-F5344CB8AC3E}">
        <p14:creationId xmlns:p14="http://schemas.microsoft.com/office/powerpoint/2010/main" val="1590873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074F74-C3EF-C2AA-E24C-CA50365EBD0E}"/>
            </a:ext>
          </a:extLst>
        </p:cNvPr>
        <p:cNvGrpSpPr/>
        <p:nvPr/>
      </p:nvGrpSpPr>
      <p:grpSpPr>
        <a:xfrm>
          <a:off x="0" y="0"/>
          <a:ext cx="0" cy="0"/>
          <a:chOff x="0" y="0"/>
          <a:chExt cx="0" cy="0"/>
        </a:xfrm>
      </p:grpSpPr>
      <p:pic>
        <p:nvPicPr>
          <p:cNvPr id="4" name="Picture 3" descr="A person with a grey beard&#10;&#10;AI-generated content may be incorrect.">
            <a:extLst>
              <a:ext uri="{FF2B5EF4-FFF2-40B4-BE49-F238E27FC236}">
                <a16:creationId xmlns:a16="http://schemas.microsoft.com/office/drawing/2014/main" id="{2278ED4F-3888-7578-5758-F7CEF9709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490" y="9000"/>
            <a:ext cx="11575019" cy="6840000"/>
          </a:xfrm>
          <a:prstGeom prst="rect">
            <a:avLst/>
          </a:prstGeom>
        </p:spPr>
      </p:pic>
    </p:spTree>
    <p:extLst>
      <p:ext uri="{BB962C8B-B14F-4D97-AF65-F5344CB8AC3E}">
        <p14:creationId xmlns:p14="http://schemas.microsoft.com/office/powerpoint/2010/main" val="160643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oogle Shape;89;p1">
            <a:extLst>
              <a:ext uri="{FF2B5EF4-FFF2-40B4-BE49-F238E27FC236}">
                <a16:creationId xmlns:a16="http://schemas.microsoft.com/office/drawing/2014/main" id="{18319A00-E0F1-F4F6-3F60-973C6394D20E}"/>
              </a:ext>
            </a:extLst>
          </p:cNvPr>
          <p:cNvPicPr preferRelativeResize="0"/>
          <p:nvPr/>
        </p:nvPicPr>
        <p:blipFill rotWithShape="1">
          <a:blip r:embed="rId3">
            <a:alphaModFix/>
          </a:blip>
          <a:srcRect l="12851" r="3508"/>
          <a:stretch/>
        </p:blipFill>
        <p:spPr>
          <a:xfrm>
            <a:off x="8349352" y="1813770"/>
            <a:ext cx="1679731" cy="2307011"/>
          </a:xfrm>
          <a:prstGeom prst="rect">
            <a:avLst/>
          </a:prstGeom>
          <a:noFill/>
          <a:ln>
            <a:noFill/>
          </a:ln>
        </p:spPr>
      </p:pic>
      <p:pic>
        <p:nvPicPr>
          <p:cNvPr id="5" name="Google Shape;90;p1">
            <a:extLst>
              <a:ext uri="{FF2B5EF4-FFF2-40B4-BE49-F238E27FC236}">
                <a16:creationId xmlns:a16="http://schemas.microsoft.com/office/drawing/2014/main" id="{168E0BAA-FD4C-BBE4-6930-BFDA5B5E356D}"/>
              </a:ext>
            </a:extLst>
          </p:cNvPr>
          <p:cNvPicPr preferRelativeResize="0"/>
          <p:nvPr/>
        </p:nvPicPr>
        <p:blipFill rotWithShape="1">
          <a:blip r:embed="rId4">
            <a:alphaModFix/>
          </a:blip>
          <a:srcRect/>
          <a:stretch/>
        </p:blipFill>
        <p:spPr>
          <a:xfrm>
            <a:off x="2121838" y="1813770"/>
            <a:ext cx="7908991" cy="2307011"/>
          </a:xfrm>
          <a:prstGeom prst="rect">
            <a:avLst/>
          </a:prstGeom>
          <a:noFill/>
          <a:ln>
            <a:noFill/>
          </a:ln>
        </p:spPr>
      </p:pic>
      <p:pic>
        <p:nvPicPr>
          <p:cNvPr id="6" name="Google Shape;91;p1">
            <a:extLst>
              <a:ext uri="{FF2B5EF4-FFF2-40B4-BE49-F238E27FC236}">
                <a16:creationId xmlns:a16="http://schemas.microsoft.com/office/drawing/2014/main" id="{DF9FC062-C0E6-6F9D-73B2-EC90D201AAF5}"/>
              </a:ext>
            </a:extLst>
          </p:cNvPr>
          <p:cNvPicPr preferRelativeResize="0"/>
          <p:nvPr/>
        </p:nvPicPr>
        <p:blipFill rotWithShape="1">
          <a:blip r:embed="rId5">
            <a:alphaModFix/>
          </a:blip>
          <a:srcRect l="7557" r="300"/>
          <a:stretch/>
        </p:blipFill>
        <p:spPr>
          <a:xfrm>
            <a:off x="8342158" y="4191701"/>
            <a:ext cx="1684867" cy="2307011"/>
          </a:xfrm>
          <a:prstGeom prst="rect">
            <a:avLst/>
          </a:prstGeom>
          <a:noFill/>
          <a:ln>
            <a:noFill/>
          </a:ln>
        </p:spPr>
      </p:pic>
      <p:pic>
        <p:nvPicPr>
          <p:cNvPr id="7" name="Google Shape;92;p1">
            <a:extLst>
              <a:ext uri="{FF2B5EF4-FFF2-40B4-BE49-F238E27FC236}">
                <a16:creationId xmlns:a16="http://schemas.microsoft.com/office/drawing/2014/main" id="{D1098F21-3AF6-D595-2076-C32D9A6E0D2B}"/>
              </a:ext>
            </a:extLst>
          </p:cNvPr>
          <p:cNvPicPr preferRelativeResize="0"/>
          <p:nvPr/>
        </p:nvPicPr>
        <p:blipFill rotWithShape="1">
          <a:blip r:embed="rId6">
            <a:alphaModFix/>
          </a:blip>
          <a:srcRect/>
          <a:stretch/>
        </p:blipFill>
        <p:spPr>
          <a:xfrm>
            <a:off x="1199408" y="0"/>
            <a:ext cx="10073154" cy="6858000"/>
          </a:xfrm>
          <a:prstGeom prst="rect">
            <a:avLst/>
          </a:prstGeom>
          <a:noFill/>
          <a:ln>
            <a:noFill/>
          </a:ln>
        </p:spPr>
      </p:pic>
      <p:pic>
        <p:nvPicPr>
          <p:cNvPr id="8" name="Google Shape;93;p1">
            <a:extLst>
              <a:ext uri="{FF2B5EF4-FFF2-40B4-BE49-F238E27FC236}">
                <a16:creationId xmlns:a16="http://schemas.microsoft.com/office/drawing/2014/main" id="{B7490054-3693-ED4F-141A-99547FBF3793}"/>
              </a:ext>
            </a:extLst>
          </p:cNvPr>
          <p:cNvPicPr preferRelativeResize="0"/>
          <p:nvPr/>
        </p:nvPicPr>
        <p:blipFill rotWithShape="1">
          <a:blip r:embed="rId4">
            <a:alphaModFix/>
          </a:blip>
          <a:srcRect/>
          <a:stretch/>
        </p:blipFill>
        <p:spPr>
          <a:xfrm>
            <a:off x="2116711" y="4191702"/>
            <a:ext cx="7908991" cy="2307011"/>
          </a:xfrm>
          <a:prstGeom prst="rect">
            <a:avLst/>
          </a:prstGeom>
          <a:noFill/>
          <a:ln>
            <a:noFill/>
          </a:ln>
        </p:spPr>
      </p:pic>
      <p:sp>
        <p:nvSpPr>
          <p:cNvPr id="9" name="Google Shape;94;p1">
            <a:extLst>
              <a:ext uri="{FF2B5EF4-FFF2-40B4-BE49-F238E27FC236}">
                <a16:creationId xmlns:a16="http://schemas.microsoft.com/office/drawing/2014/main" id="{03413737-AFD7-6FE7-C780-4AD875AE34EE}"/>
              </a:ext>
            </a:extLst>
          </p:cNvPr>
          <p:cNvSpPr txBox="1"/>
          <p:nvPr/>
        </p:nvSpPr>
        <p:spPr>
          <a:xfrm>
            <a:off x="1678426" y="883425"/>
            <a:ext cx="495162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1" u="none" strike="noStrike" cap="none">
                <a:solidFill>
                  <a:srgbClr val="00C9D7"/>
                </a:solidFill>
                <a:latin typeface="Open Sans Light"/>
                <a:ea typeface="Open Sans Light"/>
                <a:cs typeface="Open Sans Light"/>
                <a:sym typeface="Open Sans Light"/>
              </a:rPr>
              <a:t>2023 Event program</a:t>
            </a:r>
            <a:endParaRPr sz="2000" i="1">
              <a:solidFill>
                <a:srgbClr val="00C9D7"/>
              </a:solidFill>
              <a:latin typeface="Open Sans Light"/>
              <a:ea typeface="Open Sans Light"/>
              <a:cs typeface="Open Sans Light"/>
              <a:sym typeface="Open Sans Light"/>
            </a:endParaRPr>
          </a:p>
        </p:txBody>
      </p:sp>
      <p:pic>
        <p:nvPicPr>
          <p:cNvPr id="10" name="Google Shape;95;p1">
            <a:extLst>
              <a:ext uri="{FF2B5EF4-FFF2-40B4-BE49-F238E27FC236}">
                <a16:creationId xmlns:a16="http://schemas.microsoft.com/office/drawing/2014/main" id="{D434851B-A258-0631-72C5-024469C37852}"/>
              </a:ext>
            </a:extLst>
          </p:cNvPr>
          <p:cNvPicPr preferRelativeResize="0"/>
          <p:nvPr/>
        </p:nvPicPr>
        <p:blipFill rotWithShape="1">
          <a:blip r:embed="rId7">
            <a:alphaModFix/>
          </a:blip>
          <a:srcRect/>
          <a:stretch/>
        </p:blipFill>
        <p:spPr>
          <a:xfrm>
            <a:off x="1847234" y="311255"/>
            <a:ext cx="4229100" cy="571500"/>
          </a:xfrm>
          <a:prstGeom prst="rect">
            <a:avLst/>
          </a:prstGeom>
          <a:noFill/>
          <a:ln>
            <a:noFill/>
          </a:ln>
        </p:spPr>
      </p:pic>
      <p:pic>
        <p:nvPicPr>
          <p:cNvPr id="11" name="Google Shape;96;p1">
            <a:extLst>
              <a:ext uri="{FF2B5EF4-FFF2-40B4-BE49-F238E27FC236}">
                <a16:creationId xmlns:a16="http://schemas.microsoft.com/office/drawing/2014/main" id="{3CADD8DC-6864-F60D-7944-68DA0EA328F9}"/>
              </a:ext>
            </a:extLst>
          </p:cNvPr>
          <p:cNvPicPr preferRelativeResize="0"/>
          <p:nvPr/>
        </p:nvPicPr>
        <p:blipFill rotWithShape="1">
          <a:blip r:embed="rId8">
            <a:alphaModFix/>
          </a:blip>
          <a:srcRect/>
          <a:stretch/>
        </p:blipFill>
        <p:spPr>
          <a:xfrm>
            <a:off x="7677996" y="0"/>
            <a:ext cx="3594100" cy="1485900"/>
          </a:xfrm>
          <a:prstGeom prst="rect">
            <a:avLst/>
          </a:prstGeom>
          <a:noFill/>
          <a:ln>
            <a:noFill/>
          </a:ln>
        </p:spPr>
      </p:pic>
      <p:sp>
        <p:nvSpPr>
          <p:cNvPr id="12" name="Google Shape;97;p1">
            <a:extLst>
              <a:ext uri="{FF2B5EF4-FFF2-40B4-BE49-F238E27FC236}">
                <a16:creationId xmlns:a16="http://schemas.microsoft.com/office/drawing/2014/main" id="{4D3EA570-4A06-F497-2304-4C114C3A0FBA}"/>
              </a:ext>
            </a:extLst>
          </p:cNvPr>
          <p:cNvSpPr txBox="1"/>
          <p:nvPr/>
        </p:nvSpPr>
        <p:spPr>
          <a:xfrm>
            <a:off x="1689443" y="1233088"/>
            <a:ext cx="2621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Open Sans Light"/>
                <a:ea typeface="Open Sans Light"/>
                <a:cs typeface="Open Sans Light"/>
                <a:sym typeface="Open Sans Light"/>
              </a:rPr>
              <a:t>RISE Lunch event:</a:t>
            </a:r>
            <a:endParaRPr sz="1800">
              <a:solidFill>
                <a:srgbClr val="002060"/>
              </a:solidFill>
              <a:latin typeface="Open Sans Light"/>
              <a:ea typeface="Open Sans Light"/>
              <a:cs typeface="Open Sans Light"/>
              <a:sym typeface="Open Sans Light"/>
            </a:endParaRPr>
          </a:p>
        </p:txBody>
      </p:sp>
      <p:sp>
        <p:nvSpPr>
          <p:cNvPr id="13" name="Google Shape;98;p1">
            <a:extLst>
              <a:ext uri="{FF2B5EF4-FFF2-40B4-BE49-F238E27FC236}">
                <a16:creationId xmlns:a16="http://schemas.microsoft.com/office/drawing/2014/main" id="{3AE1E8BD-6AF4-31F2-BE61-17C9D19CE923}"/>
              </a:ext>
            </a:extLst>
          </p:cNvPr>
          <p:cNvSpPr txBox="1"/>
          <p:nvPr/>
        </p:nvSpPr>
        <p:spPr>
          <a:xfrm>
            <a:off x="3744242" y="1247306"/>
            <a:ext cx="417371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9201"/>
                </a:solidFill>
                <a:latin typeface="Open Sans Light"/>
                <a:ea typeface="Open Sans Light"/>
                <a:cs typeface="Open Sans Light"/>
                <a:sym typeface="Open Sans Light"/>
              </a:rPr>
              <a:t>October 11, 12:00 – 13:00</a:t>
            </a:r>
            <a:endParaRPr sz="1600" b="1">
              <a:solidFill>
                <a:srgbClr val="FF9201"/>
              </a:solidFill>
              <a:latin typeface="Open Sans Light"/>
              <a:ea typeface="Open Sans Light"/>
              <a:cs typeface="Open Sans Light"/>
              <a:sym typeface="Open Sans Light"/>
            </a:endParaRPr>
          </a:p>
        </p:txBody>
      </p:sp>
      <p:sp>
        <p:nvSpPr>
          <p:cNvPr id="14" name="Google Shape;99;p1">
            <a:extLst>
              <a:ext uri="{FF2B5EF4-FFF2-40B4-BE49-F238E27FC236}">
                <a16:creationId xmlns:a16="http://schemas.microsoft.com/office/drawing/2014/main" id="{B240E9CD-41EA-59D9-DBBD-C922E5EDC5F5}"/>
              </a:ext>
            </a:extLst>
          </p:cNvPr>
          <p:cNvSpPr txBox="1"/>
          <p:nvPr/>
        </p:nvSpPr>
        <p:spPr>
          <a:xfrm>
            <a:off x="2141985" y="2416857"/>
            <a:ext cx="5992800" cy="16317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1" dirty="0">
                <a:solidFill>
                  <a:srgbClr val="094062"/>
                </a:solidFill>
                <a:latin typeface="Calibri"/>
                <a:ea typeface="Calibri"/>
                <a:cs typeface="Calibri"/>
                <a:sym typeface="Calibri"/>
              </a:rPr>
              <a:t>Prof. </a:t>
            </a:r>
            <a:r>
              <a:rPr lang="en-US" sz="1600" b="1" dirty="0" err="1">
                <a:solidFill>
                  <a:srgbClr val="094062"/>
                </a:solidFill>
                <a:latin typeface="Calibri"/>
                <a:ea typeface="Calibri"/>
                <a:cs typeface="Calibri"/>
                <a:sym typeface="Calibri"/>
              </a:rPr>
              <a:t>Purang</a:t>
            </a:r>
            <a:r>
              <a:rPr lang="en-US" sz="1600" b="1" dirty="0">
                <a:solidFill>
                  <a:srgbClr val="094062"/>
                </a:solidFill>
                <a:latin typeface="Calibri"/>
                <a:ea typeface="Calibri"/>
                <a:cs typeface="Calibri"/>
                <a:sym typeface="Calibri"/>
              </a:rPr>
              <a:t> </a:t>
            </a:r>
            <a:r>
              <a:rPr lang="en-US" sz="1600" b="1" dirty="0" err="1">
                <a:solidFill>
                  <a:srgbClr val="094062"/>
                </a:solidFill>
                <a:latin typeface="Calibri"/>
                <a:ea typeface="Calibri"/>
                <a:cs typeface="Calibri"/>
                <a:sym typeface="Calibri"/>
              </a:rPr>
              <a:t>Abolmaesumi</a:t>
            </a:r>
            <a:r>
              <a:rPr lang="en-US" sz="1600" b="1" dirty="0">
                <a:solidFill>
                  <a:srgbClr val="094062"/>
                </a:solidFill>
                <a:latin typeface="Calibri"/>
                <a:ea typeface="Calibri"/>
                <a:cs typeface="Calibri"/>
                <a:sym typeface="Calibri"/>
              </a:rPr>
              <a:t> </a:t>
            </a:r>
            <a:r>
              <a:rPr lang="en-US" sz="1400" i="1" dirty="0">
                <a:solidFill>
                  <a:schemeClr val="dk1"/>
                </a:solidFill>
                <a:latin typeface="Calibri"/>
                <a:ea typeface="Calibri"/>
                <a:cs typeface="Calibri"/>
                <a:sym typeface="Calibri"/>
              </a:rPr>
              <a:t>is internationally recognized and has received numerous awards for his pioneering developments in medical image analysis and image-guided interventions. Dr. </a:t>
            </a:r>
            <a:r>
              <a:rPr lang="en-US" sz="1400" i="1" dirty="0" err="1">
                <a:solidFill>
                  <a:schemeClr val="dk1"/>
                </a:solidFill>
                <a:latin typeface="Calibri"/>
                <a:ea typeface="Calibri"/>
                <a:cs typeface="Calibri"/>
                <a:sym typeface="Calibri"/>
              </a:rPr>
              <a:t>Abolmaesumi</a:t>
            </a:r>
            <a:r>
              <a:rPr lang="en-US" sz="1400" i="1" dirty="0">
                <a:solidFill>
                  <a:schemeClr val="dk1"/>
                </a:solidFill>
                <a:latin typeface="Calibri"/>
                <a:ea typeface="Calibri"/>
                <a:cs typeface="Calibri"/>
                <a:sym typeface="Calibri"/>
              </a:rPr>
              <a:t> carries out research in medical imaging, machine learning, and image-guided diagnosis and interventions. Dr. </a:t>
            </a:r>
            <a:r>
              <a:rPr lang="en-US" sz="1400" i="1" dirty="0" err="1">
                <a:solidFill>
                  <a:schemeClr val="dk1"/>
                </a:solidFill>
                <a:latin typeface="Calibri"/>
                <a:ea typeface="Calibri"/>
                <a:cs typeface="Calibri"/>
                <a:sym typeface="Calibri"/>
              </a:rPr>
              <a:t>Abolmaesumi</a:t>
            </a:r>
            <a:r>
              <a:rPr lang="en-US" sz="1400" i="1" dirty="0">
                <a:solidFill>
                  <a:schemeClr val="dk1"/>
                </a:solidFill>
                <a:latin typeface="Calibri"/>
                <a:ea typeface="Calibri"/>
                <a:cs typeface="Calibri"/>
                <a:sym typeface="Calibri"/>
              </a:rPr>
              <a:t> is a Canada Research Chair, Tier II, in Biomedical Engineering and Professor, with Associate Memberships to  Department of Urologic Sciences and School of Biomedical Engineering at UBC.</a:t>
            </a:r>
            <a:endParaRPr sz="1400" b="1" i="1" dirty="0">
              <a:solidFill>
                <a:srgbClr val="094062"/>
              </a:solidFill>
              <a:latin typeface="Calibri"/>
              <a:ea typeface="Calibri"/>
              <a:cs typeface="Calibri"/>
              <a:sym typeface="Calibri"/>
            </a:endParaRPr>
          </a:p>
        </p:txBody>
      </p:sp>
      <p:sp>
        <p:nvSpPr>
          <p:cNvPr id="15" name="Google Shape;100;p1">
            <a:extLst>
              <a:ext uri="{FF2B5EF4-FFF2-40B4-BE49-F238E27FC236}">
                <a16:creationId xmlns:a16="http://schemas.microsoft.com/office/drawing/2014/main" id="{B6613DD5-61A2-F4FB-7BC8-6A5158142993}"/>
              </a:ext>
            </a:extLst>
          </p:cNvPr>
          <p:cNvSpPr txBox="1"/>
          <p:nvPr/>
        </p:nvSpPr>
        <p:spPr>
          <a:xfrm>
            <a:off x="2126224" y="1782918"/>
            <a:ext cx="6169444" cy="5232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b="1" dirty="0">
                <a:solidFill>
                  <a:srgbClr val="00C9D7"/>
                </a:solidFill>
                <a:latin typeface="Open Sans Light"/>
                <a:ea typeface="Open Sans Light"/>
                <a:cs typeface="Open Sans Light"/>
                <a:sym typeface="Open Sans Light"/>
              </a:rPr>
              <a:t>Rising from the Pandemic: Towards Sustainable Development of Machine Learning Technologies for Point of Care Ultrasound Imaging </a:t>
            </a:r>
            <a:endParaRPr sz="1400" b="1" dirty="0">
              <a:solidFill>
                <a:srgbClr val="00C9D7"/>
              </a:solidFill>
              <a:latin typeface="Open Sans Light"/>
              <a:ea typeface="Open Sans Light"/>
              <a:cs typeface="Open Sans Light"/>
              <a:sym typeface="Open Sans Light"/>
            </a:endParaRPr>
          </a:p>
        </p:txBody>
      </p:sp>
      <p:sp>
        <p:nvSpPr>
          <p:cNvPr id="16" name="Google Shape;101;p1">
            <a:extLst>
              <a:ext uri="{FF2B5EF4-FFF2-40B4-BE49-F238E27FC236}">
                <a16:creationId xmlns:a16="http://schemas.microsoft.com/office/drawing/2014/main" id="{79C4C332-2F80-96B0-1F52-FCF940018EAB}"/>
              </a:ext>
            </a:extLst>
          </p:cNvPr>
          <p:cNvSpPr txBox="1"/>
          <p:nvPr/>
        </p:nvSpPr>
        <p:spPr>
          <a:xfrm>
            <a:off x="2141980" y="4672888"/>
            <a:ext cx="5992800" cy="190817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1" dirty="0">
                <a:solidFill>
                  <a:srgbClr val="094062"/>
                </a:solidFill>
                <a:latin typeface="Calibri"/>
                <a:ea typeface="Calibri"/>
                <a:cs typeface="Calibri"/>
                <a:sym typeface="Calibri"/>
              </a:rPr>
              <a:t>Dr. </a:t>
            </a:r>
            <a:r>
              <a:rPr lang="en-US" sz="1600" b="1" dirty="0" err="1">
                <a:solidFill>
                  <a:srgbClr val="094062"/>
                </a:solidFill>
                <a:latin typeface="Calibri"/>
                <a:ea typeface="Calibri"/>
                <a:cs typeface="Calibri"/>
                <a:sym typeface="Calibri"/>
              </a:rPr>
              <a:t>Ghada</a:t>
            </a:r>
            <a:r>
              <a:rPr lang="en-US" sz="1600" b="1" dirty="0">
                <a:solidFill>
                  <a:srgbClr val="094062"/>
                </a:solidFill>
                <a:latin typeface="Calibri"/>
                <a:ea typeface="Calibri"/>
                <a:cs typeface="Calibri"/>
                <a:sym typeface="Calibri"/>
              </a:rPr>
              <a:t> </a:t>
            </a:r>
            <a:r>
              <a:rPr lang="en-US" sz="1600" b="1" dirty="0" err="1">
                <a:solidFill>
                  <a:srgbClr val="094062"/>
                </a:solidFill>
                <a:latin typeface="Calibri"/>
                <a:ea typeface="Calibri"/>
                <a:cs typeface="Calibri"/>
                <a:sym typeface="Calibri"/>
              </a:rPr>
              <a:t>Zamzmi</a:t>
            </a:r>
            <a:r>
              <a:rPr lang="en-US" sz="1600" b="1" dirty="0">
                <a:solidFill>
                  <a:srgbClr val="094062"/>
                </a:solidFill>
                <a:latin typeface="Calibri"/>
                <a:ea typeface="Calibri"/>
                <a:cs typeface="Calibri"/>
                <a:sym typeface="Calibri"/>
              </a:rPr>
              <a:t> </a:t>
            </a:r>
            <a:r>
              <a:rPr lang="en-US" sz="1400" i="1" dirty="0">
                <a:solidFill>
                  <a:schemeClr val="dk1"/>
                </a:solidFill>
                <a:latin typeface="Calibri"/>
                <a:ea typeface="Calibri"/>
                <a:cs typeface="Calibri"/>
                <a:sym typeface="Calibri"/>
              </a:rPr>
              <a:t>currently serves as a staff scientist at the Office of Science and Engineering Laboratories (OSEL) within the FDA's Center for Devices and Radiological Health (CDRH). As a dedicated global scholar, </a:t>
            </a:r>
            <a:r>
              <a:rPr lang="en-US" sz="1400" i="1" dirty="0" err="1">
                <a:solidFill>
                  <a:schemeClr val="dk1"/>
                </a:solidFill>
                <a:latin typeface="Calibri"/>
                <a:ea typeface="Calibri"/>
                <a:cs typeface="Calibri"/>
                <a:sym typeface="Calibri"/>
              </a:rPr>
              <a:t>Ghada</a:t>
            </a:r>
            <a:r>
              <a:rPr lang="en-US" sz="1400" i="1" dirty="0">
                <a:solidFill>
                  <a:schemeClr val="dk1"/>
                </a:solidFill>
                <a:latin typeface="Calibri"/>
                <a:ea typeface="Calibri"/>
                <a:cs typeface="Calibri"/>
                <a:sym typeface="Calibri"/>
              </a:rPr>
              <a:t> actively collaborates with peers across continents and has played a key role in organizing workshops and challenges at top venues such as CVPR, </a:t>
            </a:r>
            <a:r>
              <a:rPr lang="en-US" sz="1400" i="1" dirty="0" err="1">
                <a:solidFill>
                  <a:schemeClr val="dk1"/>
                </a:solidFill>
                <a:latin typeface="Calibri"/>
                <a:ea typeface="Calibri"/>
                <a:cs typeface="Calibri"/>
                <a:sym typeface="Calibri"/>
              </a:rPr>
              <a:t>NeurIPS</a:t>
            </a:r>
            <a:r>
              <a:rPr lang="en-US" sz="1400" i="1" dirty="0">
                <a:solidFill>
                  <a:schemeClr val="dk1"/>
                </a:solidFill>
                <a:latin typeface="Calibri"/>
                <a:ea typeface="Calibri"/>
                <a:cs typeface="Calibri"/>
                <a:sym typeface="Calibri"/>
              </a:rPr>
              <a:t>, MICCAI, and ICML. Committed to empowering women in STEM, she has actively participated in organizations such as Women in AI, Women in Computer Vision, and Women in MICCAI. </a:t>
            </a:r>
            <a:endParaRPr sz="1400" b="1" i="1" dirty="0">
              <a:solidFill>
                <a:srgbClr val="094062"/>
              </a:solidFill>
              <a:latin typeface="Calibri"/>
              <a:ea typeface="Calibri"/>
              <a:cs typeface="Calibri"/>
              <a:sym typeface="Calibri"/>
            </a:endParaRPr>
          </a:p>
        </p:txBody>
      </p:sp>
      <p:sp>
        <p:nvSpPr>
          <p:cNvPr id="17" name="Google Shape;102;p1">
            <a:extLst>
              <a:ext uri="{FF2B5EF4-FFF2-40B4-BE49-F238E27FC236}">
                <a16:creationId xmlns:a16="http://schemas.microsoft.com/office/drawing/2014/main" id="{0AF156AD-BCF8-1895-AB9D-E6F72C8F3D1B}"/>
              </a:ext>
            </a:extLst>
          </p:cNvPr>
          <p:cNvSpPr txBox="1"/>
          <p:nvPr/>
        </p:nvSpPr>
        <p:spPr>
          <a:xfrm>
            <a:off x="2105694" y="4159293"/>
            <a:ext cx="582162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rgbClr val="00C9D7"/>
                </a:solidFill>
                <a:latin typeface="Open Sans Light"/>
                <a:ea typeface="Open Sans Light"/>
                <a:cs typeface="Open Sans Light"/>
                <a:sym typeface="Open Sans Light"/>
              </a:rPr>
              <a:t>The RISE of Democratized Echocardiography Through AI Technologies </a:t>
            </a:r>
            <a:endParaRPr sz="1400" b="1" dirty="0">
              <a:solidFill>
                <a:srgbClr val="00C9D7"/>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85588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ZEISS Beyond Talks – Prof. Nassir Nav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2880" y="2874804"/>
            <a:ext cx="1980303" cy="2007923"/>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45B5E1EB-CD1D-3E95-3B4D-C2FCB83B2710}"/>
              </a:ext>
            </a:extLst>
          </p:cNvPr>
          <p:cNvPicPr>
            <a:picLocks noChangeAspect="1"/>
          </p:cNvPicPr>
          <p:nvPr/>
        </p:nvPicPr>
        <p:blipFill>
          <a:blip r:embed="rId4"/>
          <a:stretch>
            <a:fillRect/>
          </a:stretch>
        </p:blipFill>
        <p:spPr>
          <a:xfrm>
            <a:off x="1668445" y="14325"/>
            <a:ext cx="8855517" cy="6856605"/>
          </a:xfrm>
          <a:prstGeom prst="rect">
            <a:avLst/>
          </a:prstGeom>
        </p:spPr>
      </p:pic>
      <p:pic>
        <p:nvPicPr>
          <p:cNvPr id="13" name="Imagen 12">
            <a:extLst>
              <a:ext uri="{FF2B5EF4-FFF2-40B4-BE49-F238E27FC236}">
                <a16:creationId xmlns:a16="http://schemas.microsoft.com/office/drawing/2014/main" id="{1263DAC9-AB41-64AD-406E-E12DFC731968}"/>
              </a:ext>
            </a:extLst>
          </p:cNvPr>
          <p:cNvPicPr>
            <a:picLocks noChangeAspect="1"/>
          </p:cNvPicPr>
          <p:nvPr/>
        </p:nvPicPr>
        <p:blipFill rotWithShape="1">
          <a:blip r:embed="rId5"/>
          <a:srcRect l="78699"/>
          <a:stretch/>
        </p:blipFill>
        <p:spPr>
          <a:xfrm>
            <a:off x="8438409" y="2874804"/>
            <a:ext cx="1984773" cy="2007923"/>
          </a:xfrm>
          <a:prstGeom prst="rect">
            <a:avLst/>
          </a:prstGeom>
        </p:spPr>
      </p:pic>
      <p:sp>
        <p:nvSpPr>
          <p:cNvPr id="15" name="CuadroTexto 14">
            <a:extLst>
              <a:ext uri="{FF2B5EF4-FFF2-40B4-BE49-F238E27FC236}">
                <a16:creationId xmlns:a16="http://schemas.microsoft.com/office/drawing/2014/main" id="{ACF8F53D-0FDA-8D97-AC82-24710781639E}"/>
              </a:ext>
            </a:extLst>
          </p:cNvPr>
          <p:cNvSpPr txBox="1"/>
          <p:nvPr/>
        </p:nvSpPr>
        <p:spPr>
          <a:xfrm>
            <a:off x="2175031" y="882746"/>
            <a:ext cx="4353079" cy="362856"/>
          </a:xfrm>
          <a:prstGeom prst="rect">
            <a:avLst/>
          </a:prstGeom>
          <a:noFill/>
        </p:spPr>
        <p:txBody>
          <a:bodyPr wrap="square" rtlCol="0">
            <a:spAutoFit/>
          </a:bodyPr>
          <a:lstStyle/>
          <a:p>
            <a:r>
              <a:rPr lang="es-GT" sz="1758" i="1" dirty="0">
                <a:solidFill>
                  <a:srgbClr val="094062"/>
                </a:solidFill>
                <a:latin typeface="Myriad Pro Light" panose="020B0603030403020204" pitchFamily="34" charset="0"/>
              </a:rPr>
              <a:t>2024 Event program</a:t>
            </a:r>
          </a:p>
        </p:txBody>
      </p:sp>
      <p:pic>
        <p:nvPicPr>
          <p:cNvPr id="17" name="Imagen 16">
            <a:extLst>
              <a:ext uri="{FF2B5EF4-FFF2-40B4-BE49-F238E27FC236}">
                <a16:creationId xmlns:a16="http://schemas.microsoft.com/office/drawing/2014/main" id="{6DD3AFB1-9890-93FB-2462-AE8DDE632688}"/>
              </a:ext>
            </a:extLst>
          </p:cNvPr>
          <p:cNvPicPr>
            <a:picLocks noChangeAspect="1"/>
          </p:cNvPicPr>
          <p:nvPr/>
        </p:nvPicPr>
        <p:blipFill>
          <a:blip r:embed="rId6"/>
          <a:stretch>
            <a:fillRect/>
          </a:stretch>
        </p:blipFill>
        <p:spPr>
          <a:xfrm>
            <a:off x="2237962" y="471915"/>
            <a:ext cx="2512884" cy="339579"/>
          </a:xfrm>
          <a:prstGeom prst="rect">
            <a:avLst/>
          </a:prstGeom>
        </p:spPr>
      </p:pic>
      <p:sp>
        <p:nvSpPr>
          <p:cNvPr id="20" name="CuadroTexto 19">
            <a:extLst>
              <a:ext uri="{FF2B5EF4-FFF2-40B4-BE49-F238E27FC236}">
                <a16:creationId xmlns:a16="http://schemas.microsoft.com/office/drawing/2014/main" id="{473D2215-1BE8-E2CD-32FB-1F51C77E70BC}"/>
              </a:ext>
            </a:extLst>
          </p:cNvPr>
          <p:cNvSpPr txBox="1"/>
          <p:nvPr/>
        </p:nvSpPr>
        <p:spPr>
          <a:xfrm>
            <a:off x="2175031" y="1200962"/>
            <a:ext cx="3934785" cy="633571"/>
          </a:xfrm>
          <a:prstGeom prst="rect">
            <a:avLst/>
          </a:prstGeom>
          <a:noFill/>
        </p:spPr>
        <p:txBody>
          <a:bodyPr wrap="square" rtlCol="0">
            <a:spAutoFit/>
          </a:bodyPr>
          <a:lstStyle/>
          <a:p>
            <a:pPr algn="just"/>
            <a:r>
              <a:rPr lang="es-GT" sz="1407" dirty="0">
                <a:solidFill>
                  <a:srgbClr val="002060"/>
                </a:solidFill>
                <a:latin typeface="Myanmar Text" panose="020B0502040204020203" pitchFamily="34" charset="0"/>
                <a:cs typeface="Myanmar Text" panose="020B0502040204020203" pitchFamily="34" charset="0"/>
              </a:rPr>
              <a:t>RISE Lunch </a:t>
            </a:r>
            <a:r>
              <a:rPr lang="es-GT" sz="1407" dirty="0" err="1">
                <a:solidFill>
                  <a:srgbClr val="002060"/>
                </a:solidFill>
                <a:latin typeface="Myanmar Text" panose="020B0502040204020203" pitchFamily="34" charset="0"/>
                <a:cs typeface="Myanmar Text" panose="020B0502040204020203" pitchFamily="34" charset="0"/>
              </a:rPr>
              <a:t>event</a:t>
            </a:r>
            <a:r>
              <a:rPr lang="es-GT" sz="1407" dirty="0">
                <a:solidFill>
                  <a:srgbClr val="002060"/>
                </a:solidFill>
                <a:latin typeface="Myanmar Text" panose="020B0502040204020203" pitchFamily="34" charset="0"/>
                <a:cs typeface="Myanmar Text" panose="020B0502040204020203" pitchFamily="34" charset="0"/>
              </a:rPr>
              <a:t>: </a:t>
            </a:r>
            <a:r>
              <a:rPr lang="en-US" sz="1407" i="1" dirty="0">
                <a:solidFill>
                  <a:srgbClr val="FF9201"/>
                </a:solidFill>
                <a:latin typeface="Myanmar Text" panose="020B0502040204020203" pitchFamily="34" charset="0"/>
                <a:cs typeface="Myanmar Text" panose="020B0502040204020203" pitchFamily="34" charset="0"/>
              </a:rPr>
              <a:t>October 9, 12:00 pm</a:t>
            </a:r>
            <a:endParaRPr lang="es-GT" sz="1407" i="1" dirty="0">
              <a:solidFill>
                <a:srgbClr val="FF9201"/>
              </a:solidFill>
              <a:latin typeface="Myanmar Text" panose="020B0502040204020203" pitchFamily="34" charset="0"/>
              <a:cs typeface="Myanmar Text" panose="020B0502040204020203" pitchFamily="34" charset="0"/>
            </a:endParaRPr>
          </a:p>
          <a:p>
            <a:endParaRPr lang="es-GT" sz="2110" dirty="0">
              <a:solidFill>
                <a:srgbClr val="002060"/>
              </a:solidFill>
              <a:latin typeface="Myanmar Text" panose="020B0502040204020203" pitchFamily="34" charset="0"/>
              <a:cs typeface="Myanmar Text" panose="020B0502040204020203" pitchFamily="34" charset="0"/>
            </a:endParaRPr>
          </a:p>
        </p:txBody>
      </p:sp>
      <p:sp>
        <p:nvSpPr>
          <p:cNvPr id="2" name="CuadroTexto 1"/>
          <p:cNvSpPr txBox="1"/>
          <p:nvPr/>
        </p:nvSpPr>
        <p:spPr>
          <a:xfrm>
            <a:off x="4796665" y="6110335"/>
            <a:ext cx="4634131" cy="741934"/>
          </a:xfrm>
          <a:prstGeom prst="rect">
            <a:avLst/>
          </a:prstGeom>
          <a:noFill/>
        </p:spPr>
        <p:txBody>
          <a:bodyPr wrap="square" rtlCol="0">
            <a:spAutoFit/>
          </a:bodyPr>
          <a:lstStyle/>
          <a:p>
            <a:pPr algn="r"/>
            <a:r>
              <a:rPr lang="en-US" sz="1407" dirty="0">
                <a:hlinkClick r:id="rId7"/>
              </a:rPr>
              <a:t>http://www.miccai.org/about-miccai/rise-miccai/</a:t>
            </a:r>
            <a:endParaRPr lang="en-US" sz="1407" dirty="0"/>
          </a:p>
          <a:p>
            <a:pPr algn="r"/>
            <a:r>
              <a:rPr lang="en-US" sz="1407" dirty="0">
                <a:hlinkClick r:id="rId8"/>
              </a:rPr>
              <a:t>https://github.com/RISE-MICCAI/</a:t>
            </a:r>
            <a:endParaRPr lang="en-US" sz="1407" dirty="0"/>
          </a:p>
          <a:p>
            <a:endParaRPr lang="en-US" sz="1407" dirty="0"/>
          </a:p>
        </p:txBody>
      </p:sp>
      <p:sp>
        <p:nvSpPr>
          <p:cNvPr id="5" name="CuadroTexto 4"/>
          <p:cNvSpPr txBox="1"/>
          <p:nvPr/>
        </p:nvSpPr>
        <p:spPr>
          <a:xfrm>
            <a:off x="2501587" y="6191897"/>
            <a:ext cx="2321469" cy="335798"/>
          </a:xfrm>
          <a:prstGeom prst="rect">
            <a:avLst/>
          </a:prstGeom>
          <a:noFill/>
        </p:spPr>
        <p:txBody>
          <a:bodyPr wrap="none" rtlCol="0">
            <a:spAutoFit/>
          </a:bodyPr>
          <a:lstStyle/>
          <a:p>
            <a:r>
              <a:rPr lang="en-US" sz="1582" b="1" i="1" dirty="0">
                <a:solidFill>
                  <a:srgbClr val="094062"/>
                </a:solidFill>
              </a:rPr>
              <a:t>More about RISE MICCAI:</a:t>
            </a:r>
            <a:endParaRPr lang="es-GT" sz="1582" b="1" i="1" dirty="0">
              <a:solidFill>
                <a:srgbClr val="094062"/>
              </a:solidFill>
            </a:endParaRPr>
          </a:p>
        </p:txBody>
      </p:sp>
      <p:pic>
        <p:nvPicPr>
          <p:cNvPr id="1030" name="Picture 6" descr="MICCAI 2024 - 27. International Conference On Medical Image Computing &amp;  Computer Assisted Interven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6615" y="262655"/>
            <a:ext cx="2617347" cy="113486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7"/>
          <p:cNvSpPr>
            <a:spLocks noChangeArrowheads="1"/>
          </p:cNvSpPr>
          <p:nvPr/>
        </p:nvSpPr>
        <p:spPr bwMode="auto">
          <a:xfrm>
            <a:off x="2033731" y="2594904"/>
            <a:ext cx="6238808" cy="316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387" tIns="40193" rIns="80387" bIns="40193" numCol="1" anchor="ctr" anchorCtr="0" compatLnSpc="1">
            <a:prstTxWarp prst="textNoShape">
              <a:avLst/>
            </a:prstTxWarp>
            <a:spAutoFit/>
          </a:bodyPr>
          <a:lstStyle/>
          <a:p>
            <a:pPr algn="just" defTabSz="803849" eaLnBrk="0" fontAlgn="base" hangingPunct="0">
              <a:spcBef>
                <a:spcPct val="0"/>
              </a:spcBef>
              <a:spcAft>
                <a:spcPct val="0"/>
              </a:spcAft>
            </a:pPr>
            <a:r>
              <a:rPr lang="en-US" altLang="es-GT" sz="1055" b="1" dirty="0">
                <a:solidFill>
                  <a:srgbClr val="094062"/>
                </a:solidFill>
                <a:latin typeface="Myanmar Text" panose="020B0502040204020203" pitchFamily="34" charset="0"/>
                <a:ea typeface="Calibri" panose="020F0502020204030204" pitchFamily="34" charset="0"/>
                <a:cs typeface="Myanmar Text" panose="020B0502040204020203" pitchFamily="34" charset="0"/>
              </a:rPr>
              <a:t>Prof. Nassir </a:t>
            </a:r>
            <a:r>
              <a:rPr lang="en-US" altLang="es-GT" sz="1055" b="1" dirty="0" err="1">
                <a:solidFill>
                  <a:srgbClr val="094062"/>
                </a:solidFill>
                <a:latin typeface="Myanmar Text" panose="020B0502040204020203" pitchFamily="34" charset="0"/>
                <a:ea typeface="Calibri" panose="020F0502020204030204" pitchFamily="34" charset="0"/>
                <a:cs typeface="Myanmar Text" panose="020B0502040204020203" pitchFamily="34" charset="0"/>
              </a:rPr>
              <a:t>Navab</a:t>
            </a:r>
            <a:r>
              <a:rPr lang="en-US" altLang="es-GT" sz="1055" b="1" dirty="0">
                <a:solidFill>
                  <a:srgbClr val="094062"/>
                </a:solidFill>
                <a:latin typeface="Myanmar Text" panose="020B0502040204020203" pitchFamily="34" charset="0"/>
                <a:ea typeface="Calibri" panose="020F0502020204030204" pitchFamily="34" charset="0"/>
                <a:cs typeface="Myanmar Text" panose="020B0502040204020203" pitchFamily="34" charset="0"/>
              </a:rPr>
              <a:t> </a:t>
            </a:r>
            <a:r>
              <a:rPr lang="en-US" altLang="es-GT" sz="1055" dirty="0">
                <a:solidFill>
                  <a:srgbClr val="222222"/>
                </a:solidFill>
                <a:latin typeface="Myanmar Text" panose="020B0502040204020203" pitchFamily="34" charset="0"/>
                <a:ea typeface="Calibri" panose="020F0502020204030204" pitchFamily="34" charset="0"/>
                <a:cs typeface="Myanmar Text" panose="020B0502040204020203" pitchFamily="34" charset="0"/>
              </a:rPr>
              <a:t>is a full professor and director of the Laboratories for Computer Aided Medical Procedures  at Technical University of Munich (TUM). He is also the director of Medical Augmented Reality summer school series. He is a Member of Academia </a:t>
            </a:r>
            <a:r>
              <a:rPr lang="en-US" altLang="es-GT" sz="1055" dirty="0" err="1">
                <a:solidFill>
                  <a:srgbClr val="222222"/>
                </a:solidFill>
                <a:latin typeface="Myanmar Text" panose="020B0502040204020203" pitchFamily="34" charset="0"/>
                <a:ea typeface="Calibri" panose="020F0502020204030204" pitchFamily="34" charset="0"/>
                <a:cs typeface="Myanmar Text" panose="020B0502040204020203" pitchFamily="34" charset="0"/>
              </a:rPr>
              <a:t>Europaea</a:t>
            </a:r>
            <a:r>
              <a:rPr lang="en-US" altLang="es-GT" sz="1055" dirty="0">
                <a:solidFill>
                  <a:srgbClr val="222222"/>
                </a:solidFill>
                <a:latin typeface="Myanmar Text" panose="020B0502040204020203" pitchFamily="34" charset="0"/>
                <a:ea typeface="Calibri" panose="020F0502020204030204" pitchFamily="34" charset="0"/>
                <a:cs typeface="Myanmar Text" panose="020B0502040204020203" pitchFamily="34" charset="0"/>
              </a:rPr>
              <a:t> and received the prestigious MICCAI Enduring Impact Award in 2021 and IEEE ISMAR 10 Years Lasting Impact Award in 2015. In 2001, while acting as distinguished member of technical staff at Siemens Corporate Research (SCR) in Princeton, he received the prestigious Siemens Inventor of the Year Award for the body of his work in interventional imaging. He also received the SMIT Technology Innovation Award in 2010. He is recently honored as Medical AR Pioneer in AWE XR hall of fame </a:t>
            </a:r>
          </a:p>
          <a:p>
            <a:pPr algn="just" defTabSz="803849" eaLnBrk="0" fontAlgn="base" hangingPunct="0">
              <a:spcBef>
                <a:spcPct val="0"/>
              </a:spcBef>
              <a:spcAft>
                <a:spcPct val="0"/>
              </a:spcAft>
            </a:pPr>
            <a:endParaRPr lang="en-US" altLang="es-GT" sz="1055" dirty="0">
              <a:solidFill>
                <a:srgbClr val="222222"/>
              </a:solidFill>
              <a:latin typeface="Myanmar Text" panose="020B0502040204020203" pitchFamily="34" charset="0"/>
              <a:ea typeface="Calibri" panose="020F0502020204030204" pitchFamily="34" charset="0"/>
              <a:cs typeface="Myanmar Text" panose="020B0502040204020203" pitchFamily="34" charset="0"/>
            </a:endParaRPr>
          </a:p>
          <a:p>
            <a:pPr algn="just" defTabSz="803849" eaLnBrk="0" fontAlgn="base" hangingPunct="0">
              <a:spcBef>
                <a:spcPct val="0"/>
              </a:spcBef>
              <a:spcAft>
                <a:spcPct val="0"/>
              </a:spcAft>
            </a:pPr>
            <a:r>
              <a:rPr lang="en-US" altLang="es-GT" sz="1055" dirty="0">
                <a:solidFill>
                  <a:srgbClr val="222222"/>
                </a:solidFill>
                <a:latin typeface="Myanmar Text" panose="020B0502040204020203" pitchFamily="34" charset="0"/>
                <a:ea typeface="Calibri" panose="020F0502020204030204" pitchFamily="34" charset="0"/>
                <a:cs typeface="Myanmar Text" panose="020B0502040204020203" pitchFamily="34" charset="0"/>
              </a:rPr>
              <a:t>He is also recognized for his pioneering work on digital surgical workflow modeling and representation starting in 2005 and on robotic imaging starting in 2012. His students have received many paper awards including 15 awards at the prestigious MICCAI events, 8 at IPCAI, 2 at IPMI and 4 at IEEE ISMAR. He is Fellow of the MICCAI Society and acted on its board of directors from 2007 to 2012 and from 2014 to 2017. He is also an IEEE Fellow, Fellow of International Academy of Medical and Biological Engineering (IAMBE), and Fellow of Asia-Pacific Artificial Intelligence Association (AAIA) and one of the founders of IEEE Symposium on Mixed and Augmented Reality (ISMAR) and has been serving on its Steering Committee since 2001. He is the author of hundreds of peer reviewed scientific papers and over 100 granted US and international patents. As of August 2024, his papers have received over 81400 citations and enjoy an h-index of 122.</a:t>
            </a:r>
            <a:endParaRPr lang="en-US" altLang="es-GT" sz="1758" dirty="0">
              <a:latin typeface="Myanmar Text" panose="020B0502040204020203" pitchFamily="34" charset="0"/>
              <a:cs typeface="Myanmar Text" panose="020B0502040204020203" pitchFamily="34" charset="0"/>
            </a:endParaRPr>
          </a:p>
        </p:txBody>
      </p:sp>
      <p:sp>
        <p:nvSpPr>
          <p:cNvPr id="23" name="CuadroTexto 22">
            <a:extLst>
              <a:ext uri="{FF2B5EF4-FFF2-40B4-BE49-F238E27FC236}">
                <a16:creationId xmlns:a16="http://schemas.microsoft.com/office/drawing/2014/main" id="{ACF8F53D-0FDA-8D97-AC82-24710781639E}"/>
              </a:ext>
            </a:extLst>
          </p:cNvPr>
          <p:cNvSpPr txBox="1"/>
          <p:nvPr/>
        </p:nvSpPr>
        <p:spPr>
          <a:xfrm>
            <a:off x="2033731" y="1827921"/>
            <a:ext cx="7857448" cy="633379"/>
          </a:xfrm>
          <a:prstGeom prst="rect">
            <a:avLst/>
          </a:prstGeom>
          <a:noFill/>
        </p:spPr>
        <p:txBody>
          <a:bodyPr wrap="square" rtlCol="0">
            <a:spAutoFit/>
          </a:bodyPr>
          <a:lstStyle/>
          <a:p>
            <a:r>
              <a:rPr lang="en-US" sz="1758" b="1" i="1" dirty="0">
                <a:solidFill>
                  <a:srgbClr val="00C9D7"/>
                </a:solidFill>
                <a:latin typeface="Myanmar Text" panose="020B0502040204020203" pitchFamily="34" charset="0"/>
                <a:cs typeface="Myanmar Text" panose="020B0502040204020203" pitchFamily="34" charset="0"/>
              </a:rPr>
              <a:t>Towards the democratization of healthcare: </a:t>
            </a:r>
          </a:p>
          <a:p>
            <a:r>
              <a:rPr lang="en-US" sz="1758" b="1" i="1" dirty="0">
                <a:solidFill>
                  <a:srgbClr val="00C9D7"/>
                </a:solidFill>
                <a:latin typeface="Myanmar Text" panose="020B0502040204020203" pitchFamily="34" charset="0"/>
                <a:cs typeface="Myanmar Text" panose="020B0502040204020203" pitchFamily="34" charset="0"/>
              </a:rPr>
              <a:t>the scientific path of an ‘illegal’ immigrant</a:t>
            </a:r>
            <a:endParaRPr lang="es-GT" sz="1758" b="1" i="1" dirty="0">
              <a:solidFill>
                <a:srgbClr val="00C9D7"/>
              </a:solidFill>
              <a:latin typeface="Myanmar Text" panose="020B0502040204020203" pitchFamily="34" charset="0"/>
              <a:cs typeface="Myanmar Text" panose="020B0502040204020203" pitchFamily="34" charset="0"/>
            </a:endParaRPr>
          </a:p>
        </p:txBody>
      </p:sp>
    </p:spTree>
    <p:extLst>
      <p:ext uri="{BB962C8B-B14F-4D97-AF65-F5344CB8AC3E}">
        <p14:creationId xmlns:p14="http://schemas.microsoft.com/office/powerpoint/2010/main" val="4206866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4CBC2C38-E7B0-BB04-C7DB-9C52F2021AFC}"/>
            </a:ext>
          </a:extLst>
        </p:cNvPr>
        <p:cNvGrpSpPr/>
        <p:nvPr/>
      </p:nvGrpSpPr>
      <p:grpSpPr>
        <a:xfrm>
          <a:off x="0" y="0"/>
          <a:ext cx="0" cy="0"/>
          <a:chOff x="0" y="0"/>
          <a:chExt cx="0" cy="0"/>
        </a:xfrm>
      </p:grpSpPr>
      <p:sp>
        <p:nvSpPr>
          <p:cNvPr id="242" name="Google Shape;242;p16">
            <a:extLst>
              <a:ext uri="{FF2B5EF4-FFF2-40B4-BE49-F238E27FC236}">
                <a16:creationId xmlns:a16="http://schemas.microsoft.com/office/drawing/2014/main" id="{A42B1A06-D5C5-29D6-5F35-A751F3C7EAB7}"/>
              </a:ext>
            </a:extLst>
          </p:cNvPr>
          <p:cNvSpPr txBox="1"/>
          <p:nvPr/>
        </p:nvSpPr>
        <p:spPr>
          <a:xfrm>
            <a:off x="1383146" y="3545724"/>
            <a:ext cx="9425708" cy="923289"/>
          </a:xfrm>
          <a:prstGeom prst="rect">
            <a:avLst/>
          </a:prstGeom>
          <a:noFill/>
          <a:ln>
            <a:noFill/>
          </a:ln>
        </p:spPr>
        <p:txBody>
          <a:bodyPr spcFirstLastPara="1" wrap="square" lIns="91425" tIns="45700" rIns="91425" bIns="45700" anchor="t" anchorCtr="0">
            <a:spAutoFit/>
          </a:bodyPr>
          <a:lstStyle/>
          <a:p>
            <a:pPr lvl="0" algn="ctr"/>
            <a:r>
              <a:rPr lang="en-US" sz="5400" b="1" dirty="0">
                <a:solidFill>
                  <a:srgbClr val="008CAF"/>
                </a:solidFill>
                <a:latin typeface="Teko"/>
                <a:cs typeface="Teko"/>
              </a:rPr>
              <a:t>RISE Summer School 2025</a:t>
            </a:r>
            <a:endParaRPr sz="5400" b="1" dirty="0">
              <a:solidFill>
                <a:srgbClr val="008CAF"/>
              </a:solidFill>
              <a:latin typeface="Teko"/>
              <a:cs typeface="Teko"/>
            </a:endParaRPr>
          </a:p>
        </p:txBody>
      </p:sp>
    </p:spTree>
    <p:extLst>
      <p:ext uri="{BB962C8B-B14F-4D97-AF65-F5344CB8AC3E}">
        <p14:creationId xmlns:p14="http://schemas.microsoft.com/office/powerpoint/2010/main" val="4105569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on a calendar&#10;&#10;AI-generated content may be incorrect.">
            <a:extLst>
              <a:ext uri="{FF2B5EF4-FFF2-40B4-BE49-F238E27FC236}">
                <a16:creationId xmlns:a16="http://schemas.microsoft.com/office/drawing/2014/main" id="{DC6FD4CE-56B2-6493-DD3D-D26BA305D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000" y="189000"/>
            <a:ext cx="11520000" cy="6480000"/>
          </a:xfrm>
          <a:prstGeom prst="rect">
            <a:avLst/>
          </a:prstGeom>
        </p:spPr>
      </p:pic>
    </p:spTree>
    <p:extLst>
      <p:ext uri="{BB962C8B-B14F-4D97-AF65-F5344CB8AC3E}">
        <p14:creationId xmlns:p14="http://schemas.microsoft.com/office/powerpoint/2010/main" val="3528669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46"/>
        <p:cNvGrpSpPr/>
        <p:nvPr/>
      </p:nvGrpSpPr>
      <p:grpSpPr>
        <a:xfrm>
          <a:off x="0" y="0"/>
          <a:ext cx="0" cy="0"/>
          <a:chOff x="0" y="0"/>
          <a:chExt cx="0" cy="0"/>
        </a:xfrm>
      </p:grpSpPr>
      <p:pic>
        <p:nvPicPr>
          <p:cNvPr id="247" name="Google Shape;247;p17" descr="A diagram of a diagram with text&#10;&#10;Description automatically generated with medium confidence"/>
          <p:cNvPicPr preferRelativeResize="0"/>
          <p:nvPr/>
        </p:nvPicPr>
        <p:blipFill rotWithShape="1">
          <a:blip r:embed="rId3">
            <a:alphaModFix/>
          </a:blip>
          <a:srcRect t="442"/>
          <a:stretch/>
        </p:blipFill>
        <p:spPr>
          <a:xfrm>
            <a:off x="20" y="10"/>
            <a:ext cx="12191980" cy="685799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1">
          <a:extLst>
            <a:ext uri="{FF2B5EF4-FFF2-40B4-BE49-F238E27FC236}">
              <a16:creationId xmlns:a16="http://schemas.microsoft.com/office/drawing/2014/main" id="{20C9FF00-BD78-4973-4663-DED5D694261F}"/>
            </a:ext>
          </a:extLst>
        </p:cNvPr>
        <p:cNvGrpSpPr/>
        <p:nvPr/>
      </p:nvGrpSpPr>
      <p:grpSpPr>
        <a:xfrm>
          <a:off x="0" y="0"/>
          <a:ext cx="0" cy="0"/>
          <a:chOff x="0" y="0"/>
          <a:chExt cx="0" cy="0"/>
        </a:xfrm>
      </p:grpSpPr>
      <p:pic>
        <p:nvPicPr>
          <p:cNvPr id="7" name="Picture 6" descr="A screen shot of a school&#10;&#10;AI-generated content may be incorrect.">
            <a:extLst>
              <a:ext uri="{FF2B5EF4-FFF2-40B4-BE49-F238E27FC236}">
                <a16:creationId xmlns:a16="http://schemas.microsoft.com/office/drawing/2014/main" id="{EFF63988-25F8-7634-A330-AE69085C1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000" y="189000"/>
            <a:ext cx="11520000" cy="6480000"/>
          </a:xfrm>
          <a:prstGeom prst="rect">
            <a:avLst/>
          </a:prstGeom>
        </p:spPr>
      </p:pic>
    </p:spTree>
    <p:extLst>
      <p:ext uri="{BB962C8B-B14F-4D97-AF65-F5344CB8AC3E}">
        <p14:creationId xmlns:p14="http://schemas.microsoft.com/office/powerpoint/2010/main" val="2833178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1D7340D0-2793-196B-3404-1CAC44284AF1}"/>
            </a:ext>
          </a:extLst>
        </p:cNvPr>
        <p:cNvGrpSpPr/>
        <p:nvPr/>
      </p:nvGrpSpPr>
      <p:grpSpPr>
        <a:xfrm>
          <a:off x="0" y="0"/>
          <a:ext cx="0" cy="0"/>
          <a:chOff x="0" y="0"/>
          <a:chExt cx="0" cy="0"/>
        </a:xfrm>
      </p:grpSpPr>
      <p:pic>
        <p:nvPicPr>
          <p:cNvPr id="222" name="Google Shape;222;p16">
            <a:extLst>
              <a:ext uri="{FF2B5EF4-FFF2-40B4-BE49-F238E27FC236}">
                <a16:creationId xmlns:a16="http://schemas.microsoft.com/office/drawing/2014/main" id="{642C58E0-6321-FA49-7EA6-9F65752798C4}"/>
              </a:ext>
            </a:extLst>
          </p:cNvPr>
          <p:cNvPicPr preferRelativeResize="0"/>
          <p:nvPr/>
        </p:nvPicPr>
        <p:blipFill rotWithShape="1">
          <a:blip r:embed="rId3">
            <a:alphaModFix/>
          </a:blip>
          <a:srcRect l="6261" r="-1"/>
          <a:stretch/>
        </p:blipFill>
        <p:spPr>
          <a:xfrm>
            <a:off x="10125" y="425509"/>
            <a:ext cx="12181114" cy="7163720"/>
          </a:xfrm>
          <a:prstGeom prst="rect">
            <a:avLst/>
          </a:prstGeom>
          <a:noFill/>
          <a:ln>
            <a:noFill/>
          </a:ln>
        </p:spPr>
      </p:pic>
      <p:pic>
        <p:nvPicPr>
          <p:cNvPr id="223" name="Google Shape;223;p16">
            <a:extLst>
              <a:ext uri="{FF2B5EF4-FFF2-40B4-BE49-F238E27FC236}">
                <a16:creationId xmlns:a16="http://schemas.microsoft.com/office/drawing/2014/main" id="{86ECCD55-B5AB-7B13-E700-232D80C3609A}"/>
              </a:ext>
            </a:extLst>
          </p:cNvPr>
          <p:cNvPicPr preferRelativeResize="0"/>
          <p:nvPr/>
        </p:nvPicPr>
        <p:blipFill rotWithShape="1">
          <a:blip r:embed="rId4">
            <a:alphaModFix/>
          </a:blip>
          <a:srcRect/>
          <a:stretch/>
        </p:blipFill>
        <p:spPr>
          <a:xfrm>
            <a:off x="4058769" y="-1892"/>
            <a:ext cx="3629374" cy="725968"/>
          </a:xfrm>
          <a:prstGeom prst="rect">
            <a:avLst/>
          </a:prstGeom>
          <a:noFill/>
          <a:ln>
            <a:noFill/>
          </a:ln>
        </p:spPr>
      </p:pic>
      <p:sp>
        <p:nvSpPr>
          <p:cNvPr id="242" name="Google Shape;242;p16">
            <a:extLst>
              <a:ext uri="{FF2B5EF4-FFF2-40B4-BE49-F238E27FC236}">
                <a16:creationId xmlns:a16="http://schemas.microsoft.com/office/drawing/2014/main" id="{E9AE2E3A-F14F-10AA-1C9E-B5A3DD2E0849}"/>
              </a:ext>
            </a:extLst>
          </p:cNvPr>
          <p:cNvSpPr txBox="1"/>
          <p:nvPr/>
        </p:nvSpPr>
        <p:spPr>
          <a:xfrm>
            <a:off x="7572052" y="-100553"/>
            <a:ext cx="3411461" cy="923289"/>
          </a:xfrm>
          <a:prstGeom prst="rect">
            <a:avLst/>
          </a:prstGeom>
          <a:noFill/>
          <a:ln>
            <a:noFill/>
          </a:ln>
        </p:spPr>
        <p:txBody>
          <a:bodyPr spcFirstLastPara="1" wrap="square" lIns="91425" tIns="45700" rIns="91425" bIns="45700" anchor="t" anchorCtr="0">
            <a:spAutoFit/>
          </a:bodyPr>
          <a:lstStyle/>
          <a:p>
            <a:pPr lvl="0" algn="ctr"/>
            <a:r>
              <a:rPr lang="en-US" sz="5400" b="1" dirty="0">
                <a:solidFill>
                  <a:srgbClr val="008CAF"/>
                </a:solidFill>
                <a:latin typeface="Teko"/>
                <a:cs typeface="Teko"/>
              </a:rPr>
              <a:t>Day 1</a:t>
            </a:r>
            <a:endParaRPr sz="5400" b="1" dirty="0">
              <a:solidFill>
                <a:srgbClr val="008CAF"/>
              </a:solidFill>
              <a:latin typeface="Teko"/>
              <a:cs typeface="Teko"/>
            </a:endParaRPr>
          </a:p>
        </p:txBody>
      </p:sp>
      <p:pic>
        <p:nvPicPr>
          <p:cNvPr id="2" name="Picture 1">
            <a:extLst>
              <a:ext uri="{FF2B5EF4-FFF2-40B4-BE49-F238E27FC236}">
                <a16:creationId xmlns:a16="http://schemas.microsoft.com/office/drawing/2014/main" id="{BB0B1272-66B1-322B-2E42-7805C6B182C8}"/>
              </a:ext>
            </a:extLst>
          </p:cNvPr>
          <p:cNvPicPr>
            <a:picLocks noChangeAspect="1"/>
          </p:cNvPicPr>
          <p:nvPr/>
        </p:nvPicPr>
        <p:blipFill>
          <a:blip r:embed="rId5"/>
          <a:stretch>
            <a:fillRect/>
          </a:stretch>
        </p:blipFill>
        <p:spPr>
          <a:xfrm>
            <a:off x="124692" y="46783"/>
            <a:ext cx="965200" cy="800100"/>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BFC244F2-D33A-B58C-DB1B-4BE71FD51E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0131" y="1030386"/>
            <a:ext cx="10108562" cy="6252533"/>
          </a:xfrm>
          <a:prstGeom prst="rect">
            <a:avLst/>
          </a:prstGeom>
        </p:spPr>
      </p:pic>
      <p:sp>
        <p:nvSpPr>
          <p:cNvPr id="6" name="TextBox 5">
            <a:extLst>
              <a:ext uri="{FF2B5EF4-FFF2-40B4-BE49-F238E27FC236}">
                <a16:creationId xmlns:a16="http://schemas.microsoft.com/office/drawing/2014/main" id="{9930EFFB-BA2D-2019-2F20-23B12C7AE48D}"/>
              </a:ext>
            </a:extLst>
          </p:cNvPr>
          <p:cNvSpPr txBox="1"/>
          <p:nvPr/>
        </p:nvSpPr>
        <p:spPr>
          <a:xfrm>
            <a:off x="4522979" y="7295066"/>
            <a:ext cx="2740706" cy="307777"/>
          </a:xfrm>
          <a:prstGeom prst="rect">
            <a:avLst/>
          </a:prstGeom>
          <a:noFill/>
        </p:spPr>
        <p:txBody>
          <a:bodyPr wrap="square">
            <a:spAutoFit/>
          </a:bodyPr>
          <a:lstStyle/>
          <a:p>
            <a:r>
              <a:rPr lang="en-US" sz="1400" dirty="0">
                <a:solidFill>
                  <a:schemeClr val="bg1"/>
                </a:solidFill>
              </a:rPr>
              <a:t>https://</a:t>
            </a:r>
            <a:r>
              <a:rPr lang="en-US" sz="1400" dirty="0" err="1">
                <a:solidFill>
                  <a:schemeClr val="bg1"/>
                </a:solidFill>
              </a:rPr>
              <a:t>summer.rise-miccai.org</a:t>
            </a:r>
            <a:r>
              <a:rPr lang="en-US" sz="1400" dirty="0">
                <a:solidFill>
                  <a:schemeClr val="bg1"/>
                </a:solidFill>
              </a:rPr>
              <a:t>/</a:t>
            </a:r>
          </a:p>
        </p:txBody>
      </p:sp>
    </p:spTree>
    <p:extLst>
      <p:ext uri="{BB962C8B-B14F-4D97-AF65-F5344CB8AC3E}">
        <p14:creationId xmlns:p14="http://schemas.microsoft.com/office/powerpoint/2010/main" val="1266853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7F16E762-7D75-AAAD-B0AE-44A0FB6A05C5}"/>
            </a:ext>
          </a:extLst>
        </p:cNvPr>
        <p:cNvGrpSpPr/>
        <p:nvPr/>
      </p:nvGrpSpPr>
      <p:grpSpPr>
        <a:xfrm>
          <a:off x="0" y="0"/>
          <a:ext cx="0" cy="0"/>
          <a:chOff x="0" y="0"/>
          <a:chExt cx="0" cy="0"/>
        </a:xfrm>
      </p:grpSpPr>
      <p:pic>
        <p:nvPicPr>
          <p:cNvPr id="223" name="Google Shape;223;p16">
            <a:extLst>
              <a:ext uri="{FF2B5EF4-FFF2-40B4-BE49-F238E27FC236}">
                <a16:creationId xmlns:a16="http://schemas.microsoft.com/office/drawing/2014/main" id="{E193CED1-0B54-7901-133D-EDB97C4E90E5}"/>
              </a:ext>
            </a:extLst>
          </p:cNvPr>
          <p:cNvPicPr preferRelativeResize="0"/>
          <p:nvPr/>
        </p:nvPicPr>
        <p:blipFill rotWithShape="1">
          <a:blip r:embed="rId3">
            <a:alphaModFix/>
          </a:blip>
          <a:srcRect/>
          <a:stretch/>
        </p:blipFill>
        <p:spPr>
          <a:xfrm>
            <a:off x="4058769" y="-1892"/>
            <a:ext cx="3629374" cy="725968"/>
          </a:xfrm>
          <a:prstGeom prst="rect">
            <a:avLst/>
          </a:prstGeom>
          <a:noFill/>
          <a:ln>
            <a:noFill/>
          </a:ln>
        </p:spPr>
      </p:pic>
      <p:sp>
        <p:nvSpPr>
          <p:cNvPr id="242" name="Google Shape;242;p16">
            <a:extLst>
              <a:ext uri="{FF2B5EF4-FFF2-40B4-BE49-F238E27FC236}">
                <a16:creationId xmlns:a16="http://schemas.microsoft.com/office/drawing/2014/main" id="{5E9A5EF1-73CA-F3D7-A94A-56BD88B254A1}"/>
              </a:ext>
            </a:extLst>
          </p:cNvPr>
          <p:cNvSpPr txBox="1"/>
          <p:nvPr/>
        </p:nvSpPr>
        <p:spPr>
          <a:xfrm>
            <a:off x="1591727" y="659765"/>
            <a:ext cx="9425708" cy="923289"/>
          </a:xfrm>
          <a:prstGeom prst="rect">
            <a:avLst/>
          </a:prstGeom>
          <a:noFill/>
          <a:ln>
            <a:noFill/>
          </a:ln>
        </p:spPr>
        <p:txBody>
          <a:bodyPr spcFirstLastPara="1" wrap="square" lIns="91425" tIns="45700" rIns="91425" bIns="45700" anchor="t" anchorCtr="0">
            <a:spAutoFit/>
          </a:bodyPr>
          <a:lstStyle/>
          <a:p>
            <a:pPr lvl="0" algn="ctr"/>
            <a:r>
              <a:rPr lang="en-US" sz="5400" b="1" dirty="0">
                <a:solidFill>
                  <a:srgbClr val="008CAF"/>
                </a:solidFill>
                <a:latin typeface="Teko"/>
                <a:cs typeface="Teko"/>
              </a:rPr>
              <a:t>Local Hub Locations</a:t>
            </a:r>
            <a:endParaRPr sz="5400" b="1" dirty="0">
              <a:solidFill>
                <a:srgbClr val="008CAF"/>
              </a:solidFill>
              <a:latin typeface="Teko"/>
              <a:cs typeface="Teko"/>
            </a:endParaRPr>
          </a:p>
        </p:txBody>
      </p:sp>
      <p:pic>
        <p:nvPicPr>
          <p:cNvPr id="2" name="Picture 1">
            <a:extLst>
              <a:ext uri="{FF2B5EF4-FFF2-40B4-BE49-F238E27FC236}">
                <a16:creationId xmlns:a16="http://schemas.microsoft.com/office/drawing/2014/main" id="{DA440298-27DF-D5A3-AD7B-643BA20F0597}"/>
              </a:ext>
            </a:extLst>
          </p:cNvPr>
          <p:cNvPicPr>
            <a:picLocks noChangeAspect="1"/>
          </p:cNvPicPr>
          <p:nvPr/>
        </p:nvPicPr>
        <p:blipFill>
          <a:blip r:embed="rId4"/>
          <a:stretch>
            <a:fillRect/>
          </a:stretch>
        </p:blipFill>
        <p:spPr>
          <a:xfrm>
            <a:off x="124692" y="46783"/>
            <a:ext cx="965200" cy="800100"/>
          </a:xfrm>
          <a:prstGeom prst="rect">
            <a:avLst/>
          </a:prstGeom>
        </p:spPr>
      </p:pic>
      <p:pic>
        <p:nvPicPr>
          <p:cNvPr id="5" name="Picture 4" descr="A map of the world with points&#10;&#10;AI-generated content may be incorrect.">
            <a:extLst>
              <a:ext uri="{FF2B5EF4-FFF2-40B4-BE49-F238E27FC236}">
                <a16:creationId xmlns:a16="http://schemas.microsoft.com/office/drawing/2014/main" id="{50E4B312-3146-97B0-12A8-8045BC79B9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721" y="1370178"/>
            <a:ext cx="11166557" cy="5256000"/>
          </a:xfrm>
          <a:prstGeom prst="rect">
            <a:avLst/>
          </a:prstGeom>
        </p:spPr>
      </p:pic>
      <p:sp>
        <p:nvSpPr>
          <p:cNvPr id="6" name="TextBox 5">
            <a:extLst>
              <a:ext uri="{FF2B5EF4-FFF2-40B4-BE49-F238E27FC236}">
                <a16:creationId xmlns:a16="http://schemas.microsoft.com/office/drawing/2014/main" id="{BB2CFA7C-44C0-D568-55ED-3A45C7CB5E0C}"/>
              </a:ext>
            </a:extLst>
          </p:cNvPr>
          <p:cNvSpPr txBox="1"/>
          <p:nvPr/>
        </p:nvSpPr>
        <p:spPr>
          <a:xfrm>
            <a:off x="4503103" y="6575981"/>
            <a:ext cx="2740706" cy="307777"/>
          </a:xfrm>
          <a:prstGeom prst="rect">
            <a:avLst/>
          </a:prstGeom>
          <a:noFill/>
        </p:spPr>
        <p:txBody>
          <a:bodyPr wrap="square">
            <a:spAutoFit/>
          </a:bodyPr>
          <a:lstStyle/>
          <a:p>
            <a:r>
              <a:rPr lang="en-US" sz="1400" dirty="0">
                <a:solidFill>
                  <a:schemeClr val="bg1"/>
                </a:solidFill>
              </a:rPr>
              <a:t>https://</a:t>
            </a:r>
            <a:r>
              <a:rPr lang="en-US" sz="1400" dirty="0" err="1">
                <a:solidFill>
                  <a:schemeClr val="bg1"/>
                </a:solidFill>
              </a:rPr>
              <a:t>summer.rise-miccai.org</a:t>
            </a:r>
            <a:r>
              <a:rPr lang="en-US" sz="1400" dirty="0">
                <a:solidFill>
                  <a:schemeClr val="bg1"/>
                </a:solidFill>
              </a:rPr>
              <a:t>/</a:t>
            </a:r>
          </a:p>
        </p:txBody>
      </p:sp>
    </p:spTree>
    <p:extLst>
      <p:ext uri="{BB962C8B-B14F-4D97-AF65-F5344CB8AC3E}">
        <p14:creationId xmlns:p14="http://schemas.microsoft.com/office/powerpoint/2010/main" val="3825385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B2EC95A6-5934-EF82-5CB1-F320354A4806}"/>
            </a:ext>
          </a:extLst>
        </p:cNvPr>
        <p:cNvGrpSpPr/>
        <p:nvPr/>
      </p:nvGrpSpPr>
      <p:grpSpPr>
        <a:xfrm>
          <a:off x="0" y="0"/>
          <a:ext cx="0" cy="0"/>
          <a:chOff x="0" y="0"/>
          <a:chExt cx="0" cy="0"/>
        </a:xfrm>
      </p:grpSpPr>
      <p:pic>
        <p:nvPicPr>
          <p:cNvPr id="7" name="Picture 6" descr="A screenshot of a phone&#10;&#10;AI-generated content may be incorrect.">
            <a:extLst>
              <a:ext uri="{FF2B5EF4-FFF2-40B4-BE49-F238E27FC236}">
                <a16:creationId xmlns:a16="http://schemas.microsoft.com/office/drawing/2014/main" id="{4BACFEAD-5319-DCE5-46CF-C681E422E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5875" y="3339524"/>
            <a:ext cx="5760000" cy="1517393"/>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254C1343-05B7-2093-A14F-9EB0F47981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457" y="3098966"/>
            <a:ext cx="0" cy="0"/>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0794E862-4714-F516-C6D9-CDEAF784A9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692" y="698161"/>
            <a:ext cx="5855432" cy="2390400"/>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6D3447CD-BF8E-4B6A-AEA6-C0A4810F58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8885" y="698161"/>
            <a:ext cx="5525860" cy="2502000"/>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1A086564-CE16-89B6-334D-39CA85F68D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938" y="3062646"/>
            <a:ext cx="5760000" cy="3748571"/>
          </a:xfrm>
          <a:prstGeom prst="rect">
            <a:avLst/>
          </a:prstGeom>
        </p:spPr>
      </p:pic>
    </p:spTree>
    <p:extLst>
      <p:ext uri="{BB962C8B-B14F-4D97-AF65-F5344CB8AC3E}">
        <p14:creationId xmlns:p14="http://schemas.microsoft.com/office/powerpoint/2010/main" val="258739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733CEDE8-B8AA-C0B5-FCEF-053A9A1C4970}"/>
            </a:ext>
          </a:extLst>
        </p:cNvPr>
        <p:cNvGrpSpPr/>
        <p:nvPr/>
      </p:nvGrpSpPr>
      <p:grpSpPr>
        <a:xfrm>
          <a:off x="0" y="0"/>
          <a:ext cx="0" cy="0"/>
          <a:chOff x="0" y="0"/>
          <a:chExt cx="0" cy="0"/>
        </a:xfrm>
      </p:grpSpPr>
      <p:pic>
        <p:nvPicPr>
          <p:cNvPr id="223" name="Google Shape;223;p16">
            <a:extLst>
              <a:ext uri="{FF2B5EF4-FFF2-40B4-BE49-F238E27FC236}">
                <a16:creationId xmlns:a16="http://schemas.microsoft.com/office/drawing/2014/main" id="{3493EF36-95F8-17D5-4EBC-DC3BB7A25AB7}"/>
              </a:ext>
            </a:extLst>
          </p:cNvPr>
          <p:cNvPicPr preferRelativeResize="0"/>
          <p:nvPr/>
        </p:nvPicPr>
        <p:blipFill rotWithShape="1">
          <a:blip r:embed="rId3">
            <a:alphaModFix/>
          </a:blip>
          <a:srcRect/>
          <a:stretch/>
        </p:blipFill>
        <p:spPr>
          <a:xfrm>
            <a:off x="4058769" y="-1892"/>
            <a:ext cx="3629374" cy="725968"/>
          </a:xfrm>
          <a:prstGeom prst="rect">
            <a:avLst/>
          </a:prstGeom>
          <a:noFill/>
          <a:ln>
            <a:noFill/>
          </a:ln>
        </p:spPr>
      </p:pic>
      <p:sp>
        <p:nvSpPr>
          <p:cNvPr id="242" name="Google Shape;242;p16">
            <a:extLst>
              <a:ext uri="{FF2B5EF4-FFF2-40B4-BE49-F238E27FC236}">
                <a16:creationId xmlns:a16="http://schemas.microsoft.com/office/drawing/2014/main" id="{6D4A1C2A-7FAE-8398-1F75-737F97D9C11D}"/>
              </a:ext>
            </a:extLst>
          </p:cNvPr>
          <p:cNvSpPr txBox="1"/>
          <p:nvPr/>
        </p:nvSpPr>
        <p:spPr>
          <a:xfrm>
            <a:off x="1505066" y="780506"/>
            <a:ext cx="9425708" cy="923289"/>
          </a:xfrm>
          <a:prstGeom prst="rect">
            <a:avLst/>
          </a:prstGeom>
          <a:noFill/>
          <a:ln>
            <a:noFill/>
          </a:ln>
        </p:spPr>
        <p:txBody>
          <a:bodyPr spcFirstLastPara="1" wrap="square" lIns="91425" tIns="45700" rIns="91425" bIns="45700" anchor="t" anchorCtr="0">
            <a:spAutoFit/>
          </a:bodyPr>
          <a:lstStyle/>
          <a:p>
            <a:pPr algn="ctr"/>
            <a:r>
              <a:rPr lang="en-US" sz="5400" b="1" dirty="0">
                <a:solidFill>
                  <a:srgbClr val="008CAF"/>
                </a:solidFill>
                <a:latin typeface="Teko"/>
              </a:rPr>
              <a:t>Mentorship </a:t>
            </a:r>
            <a:r>
              <a:rPr lang="en-GB" sz="5400" b="1" dirty="0">
                <a:solidFill>
                  <a:srgbClr val="008CAF"/>
                </a:solidFill>
                <a:latin typeface="Teko"/>
              </a:rPr>
              <a:t>Program</a:t>
            </a:r>
          </a:p>
        </p:txBody>
      </p:sp>
      <p:pic>
        <p:nvPicPr>
          <p:cNvPr id="2" name="Picture 1">
            <a:extLst>
              <a:ext uri="{FF2B5EF4-FFF2-40B4-BE49-F238E27FC236}">
                <a16:creationId xmlns:a16="http://schemas.microsoft.com/office/drawing/2014/main" id="{FA4A4D57-7320-E63F-27AC-0990698EAE72}"/>
              </a:ext>
            </a:extLst>
          </p:cNvPr>
          <p:cNvPicPr>
            <a:picLocks noChangeAspect="1"/>
          </p:cNvPicPr>
          <p:nvPr/>
        </p:nvPicPr>
        <p:blipFill>
          <a:blip r:embed="rId4"/>
          <a:stretch>
            <a:fillRect/>
          </a:stretch>
        </p:blipFill>
        <p:spPr>
          <a:xfrm>
            <a:off x="124692" y="46783"/>
            <a:ext cx="965200" cy="800100"/>
          </a:xfrm>
          <a:prstGeom prst="rect">
            <a:avLst/>
          </a:prstGeom>
        </p:spPr>
      </p:pic>
      <p:sp>
        <p:nvSpPr>
          <p:cNvPr id="5" name="TextBox 4">
            <a:extLst>
              <a:ext uri="{FF2B5EF4-FFF2-40B4-BE49-F238E27FC236}">
                <a16:creationId xmlns:a16="http://schemas.microsoft.com/office/drawing/2014/main" id="{211E2BFD-EA8F-5D89-855D-AF99C5D7E257}"/>
              </a:ext>
            </a:extLst>
          </p:cNvPr>
          <p:cNvSpPr txBox="1"/>
          <p:nvPr/>
        </p:nvSpPr>
        <p:spPr>
          <a:xfrm>
            <a:off x="295445" y="1627389"/>
            <a:ext cx="11601109" cy="4770537"/>
          </a:xfrm>
          <a:prstGeom prst="rect">
            <a:avLst/>
          </a:prstGeom>
          <a:noFill/>
        </p:spPr>
        <p:txBody>
          <a:bodyPr wrap="square">
            <a:spAutoFit/>
          </a:bodyPr>
          <a:lstStyle/>
          <a:p>
            <a:pPr algn="just"/>
            <a:r>
              <a:rPr lang="en-GB" sz="2000" b="0" i="0" dirty="0">
                <a:effectLst/>
                <a:latin typeface="Calibri" panose="020F0502020204030204" pitchFamily="34" charset="0"/>
                <a:cs typeface="Calibri" panose="020F0502020204030204" pitchFamily="34" charset="0"/>
              </a:rPr>
              <a:t>The Summer School will offer the possibility to participate in a mentorship program. A selected group of students will be paired with a mentor for one year with the intention of writing a paper for MICCAI 2026. </a:t>
            </a:r>
          </a:p>
          <a:p>
            <a:pPr algn="just"/>
            <a:endParaRPr lang="en-GB" sz="2000" b="1" dirty="0">
              <a:latin typeface="Calibri" panose="020F0502020204030204" pitchFamily="34" charset="0"/>
              <a:cs typeface="Calibri" panose="020F0502020204030204" pitchFamily="34" charset="0"/>
            </a:endParaRPr>
          </a:p>
          <a:p>
            <a:pPr algn="just"/>
            <a:r>
              <a:rPr lang="en-GB" sz="2000" b="1" dirty="0">
                <a:latin typeface="Calibri" panose="020F0502020204030204" pitchFamily="34" charset="0"/>
                <a:cs typeface="Calibri" panose="020F0502020204030204" pitchFamily="34" charset="0"/>
              </a:rPr>
              <a:t>What you’ll gain:</a:t>
            </a:r>
            <a:endParaRPr lang="en-GB" sz="2000" dirty="0">
              <a:latin typeface="Calibri" panose="020F0502020204030204" pitchFamily="34" charset="0"/>
              <a:cs typeface="Calibri" panose="020F0502020204030204" pitchFamily="34" charset="0"/>
            </a:endParaRPr>
          </a:p>
          <a:p>
            <a:pPr algn="just"/>
            <a:r>
              <a:rPr lang="en-GB" dirty="0">
                <a:latin typeface="Calibri" panose="020F0502020204030204" pitchFamily="34" charset="0"/>
                <a:cs typeface="Calibri" panose="020F0502020204030204" pitchFamily="34" charset="0"/>
              </a:rPr>
              <a:t>🎯 Personalized guidance on project design, writing, and publishing</a:t>
            </a:r>
          </a:p>
          <a:p>
            <a:pPr algn="just"/>
            <a:r>
              <a:rPr lang="en-GB" dirty="0">
                <a:latin typeface="Calibri" panose="020F0502020204030204" pitchFamily="34" charset="0"/>
                <a:cs typeface="Calibri" panose="020F0502020204030204" pitchFamily="34" charset="0"/>
              </a:rPr>
              <a:t>🤝 Regular one-on-one sessions with your mentor</a:t>
            </a:r>
          </a:p>
          <a:p>
            <a:pPr algn="just"/>
            <a:r>
              <a:rPr lang="en-GB" dirty="0">
                <a:latin typeface="Calibri" panose="020F0502020204030204" pitchFamily="34" charset="0"/>
                <a:cs typeface="Calibri" panose="020F0502020204030204" pitchFamily="34" charset="0"/>
              </a:rPr>
              <a:t>📄 Hands-on support to develop &amp; submit your MICCAI 2026 paper</a:t>
            </a:r>
          </a:p>
          <a:p>
            <a:pPr algn="just"/>
            <a:endParaRPr lang="en-GB" sz="2000" b="1" dirty="0">
              <a:latin typeface="Calibri" panose="020F0502020204030204" pitchFamily="34" charset="0"/>
              <a:cs typeface="Calibri" panose="020F0502020204030204" pitchFamily="34" charset="0"/>
            </a:endParaRPr>
          </a:p>
          <a:p>
            <a:pPr algn="just"/>
            <a:r>
              <a:rPr lang="en-GB" sz="2000" b="1" dirty="0">
                <a:latin typeface="Calibri" panose="020F0502020204030204" pitchFamily="34" charset="0"/>
                <a:cs typeface="Calibri" panose="020F0502020204030204" pitchFamily="34" charset="0"/>
              </a:rPr>
              <a:t>Selection Criteria</a:t>
            </a:r>
            <a:endParaRPr lang="en-GB" sz="2000" dirty="0">
              <a:latin typeface="Calibri" panose="020F0502020204030204" pitchFamily="34" charset="0"/>
              <a:cs typeface="Calibri" panose="020F0502020204030204" pitchFamily="34" charset="0"/>
            </a:endParaRPr>
          </a:p>
          <a:p>
            <a:pPr algn="just"/>
            <a:r>
              <a:rPr lang="en-GB" dirty="0">
                <a:latin typeface="Calibri" panose="020F0502020204030204" pitchFamily="34" charset="0"/>
                <a:cs typeface="Calibri" panose="020F0502020204030204" pitchFamily="34" charset="0"/>
              </a:rPr>
              <a:t>The mentorship programme will be offered only to students who have never attended MICCAI before and are looking to attend MICCAI 2026. To be eligible, you must work on a challenge task for approximately one month and submit the results to the challenge organizers. </a:t>
            </a:r>
          </a:p>
          <a:p>
            <a:pPr algn="just"/>
            <a:br>
              <a:rPr lang="en-GB" sz="2000" dirty="0">
                <a:latin typeface="Calibri" panose="020F0502020204030204" pitchFamily="34" charset="0"/>
                <a:cs typeface="Calibri" panose="020F0502020204030204" pitchFamily="34" charset="0"/>
              </a:rPr>
            </a:br>
            <a:r>
              <a:rPr lang="en-GB" sz="2000" b="1" dirty="0">
                <a:latin typeface="Calibri" panose="020F0502020204030204" pitchFamily="34" charset="0"/>
                <a:cs typeface="Calibri" panose="020F0502020204030204" pitchFamily="34" charset="0"/>
              </a:rPr>
              <a:t>Key dates:</a:t>
            </a:r>
            <a:endParaRPr lang="en-GB" sz="2000" dirty="0">
              <a:latin typeface="Calibri" panose="020F0502020204030204" pitchFamily="34" charset="0"/>
              <a:cs typeface="Calibri" panose="020F0502020204030204" pitchFamily="34" charset="0"/>
            </a:endParaRPr>
          </a:p>
          <a:p>
            <a:pPr algn="just"/>
            <a:r>
              <a:rPr lang="en-GB" dirty="0">
                <a:latin typeface="Calibri" panose="020F0502020204030204" pitchFamily="34" charset="0"/>
                <a:cs typeface="Calibri" panose="020F0502020204030204" pitchFamily="34" charset="0"/>
              </a:rPr>
              <a:t>📅</a:t>
            </a:r>
            <a:r>
              <a:rPr lang="en-GB" b="1" dirty="0">
                <a:latin typeface="Calibri" panose="020F0502020204030204" pitchFamily="34" charset="0"/>
                <a:cs typeface="Calibri" panose="020F0502020204030204" pitchFamily="34" charset="0"/>
              </a:rPr>
              <a:t> Application deadline: </a:t>
            </a:r>
            <a:r>
              <a:rPr lang="en-GB" dirty="0">
                <a:latin typeface="Calibri" panose="020F0502020204030204" pitchFamily="34" charset="0"/>
                <a:cs typeface="Calibri" panose="020F0502020204030204" pitchFamily="34" charset="0"/>
              </a:rPr>
              <a:t>18 July, 2025 </a:t>
            </a:r>
          </a:p>
          <a:p>
            <a:pPr algn="just"/>
            <a:r>
              <a:rPr lang="en-GB" dirty="0">
                <a:latin typeface="Calibri" panose="020F0502020204030204" pitchFamily="34" charset="0"/>
                <a:cs typeface="Calibri" panose="020F0502020204030204" pitchFamily="34" charset="0"/>
              </a:rPr>
              <a:t>⏳</a:t>
            </a:r>
            <a:r>
              <a:rPr lang="en-GB" b="1" dirty="0">
                <a:latin typeface="Calibri" panose="020F0502020204030204" pitchFamily="34" charset="0"/>
                <a:cs typeface="Calibri" panose="020F0502020204030204" pitchFamily="34" charset="0"/>
              </a:rPr>
              <a:t> Mentorship period:</a:t>
            </a:r>
            <a:r>
              <a:rPr lang="en-GB" dirty="0">
                <a:latin typeface="Calibri" panose="020F0502020204030204" pitchFamily="34" charset="0"/>
                <a:cs typeface="Calibri" panose="020F0502020204030204" pitchFamily="34" charset="0"/>
              </a:rPr>
              <a:t> 1 September 2025 – 1 October 2026</a:t>
            </a:r>
            <a:endParaRPr lang="en-US"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2B449FF-A494-5CCF-14EA-FABAD0BB2337}"/>
              </a:ext>
            </a:extLst>
          </p:cNvPr>
          <p:cNvSpPr txBox="1"/>
          <p:nvPr/>
        </p:nvSpPr>
        <p:spPr>
          <a:xfrm>
            <a:off x="4503103" y="6563102"/>
            <a:ext cx="2740706" cy="307777"/>
          </a:xfrm>
          <a:prstGeom prst="rect">
            <a:avLst/>
          </a:prstGeom>
          <a:noFill/>
        </p:spPr>
        <p:txBody>
          <a:bodyPr wrap="square">
            <a:spAutoFit/>
          </a:bodyPr>
          <a:lstStyle/>
          <a:p>
            <a:r>
              <a:rPr lang="en-US" sz="1400" dirty="0">
                <a:solidFill>
                  <a:schemeClr val="bg1"/>
                </a:solidFill>
              </a:rPr>
              <a:t>https://</a:t>
            </a:r>
            <a:r>
              <a:rPr lang="en-US" sz="1400" dirty="0" err="1">
                <a:solidFill>
                  <a:schemeClr val="bg1"/>
                </a:solidFill>
              </a:rPr>
              <a:t>summer</a:t>
            </a:r>
            <a:r>
              <a:rPr lang="en-US" sz="1400" err="1">
                <a:solidFill>
                  <a:schemeClr val="bg1"/>
                </a:solidFill>
              </a:rPr>
              <a:t>.</a:t>
            </a:r>
            <a:r>
              <a:rPr lang="en-US" sz="1400">
                <a:solidFill>
                  <a:schemeClr val="bg1"/>
                </a:solidFill>
              </a:rPr>
              <a:t>rise-miccai</a:t>
            </a:r>
            <a:r>
              <a:rPr lang="en-US" sz="1400" dirty="0" err="1">
                <a:solidFill>
                  <a:schemeClr val="bg1"/>
                </a:solidFill>
              </a:rPr>
              <a:t>.org</a:t>
            </a:r>
            <a:r>
              <a:rPr lang="en-US" sz="1400" dirty="0">
                <a:solidFill>
                  <a:schemeClr val="bg1"/>
                </a:solidFill>
              </a:rPr>
              <a:t>/</a:t>
            </a:r>
          </a:p>
        </p:txBody>
      </p:sp>
    </p:spTree>
    <p:extLst>
      <p:ext uri="{BB962C8B-B14F-4D97-AF65-F5344CB8AC3E}">
        <p14:creationId xmlns:p14="http://schemas.microsoft.com/office/powerpoint/2010/main" val="3185986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FDD23BD5-3C55-99CA-DCF6-36E4AFEBAD23}"/>
            </a:ext>
          </a:extLst>
        </p:cNvPr>
        <p:cNvGrpSpPr/>
        <p:nvPr/>
      </p:nvGrpSpPr>
      <p:grpSpPr>
        <a:xfrm>
          <a:off x="0" y="0"/>
          <a:ext cx="0" cy="0"/>
          <a:chOff x="0" y="0"/>
          <a:chExt cx="0" cy="0"/>
        </a:xfrm>
      </p:grpSpPr>
      <p:pic>
        <p:nvPicPr>
          <p:cNvPr id="223" name="Google Shape;223;p16">
            <a:extLst>
              <a:ext uri="{FF2B5EF4-FFF2-40B4-BE49-F238E27FC236}">
                <a16:creationId xmlns:a16="http://schemas.microsoft.com/office/drawing/2014/main" id="{E8014A5E-DE05-4E44-9390-09AB6F180CB0}"/>
              </a:ext>
            </a:extLst>
          </p:cNvPr>
          <p:cNvPicPr preferRelativeResize="0"/>
          <p:nvPr/>
        </p:nvPicPr>
        <p:blipFill rotWithShape="1">
          <a:blip r:embed="rId3">
            <a:alphaModFix/>
          </a:blip>
          <a:srcRect/>
          <a:stretch/>
        </p:blipFill>
        <p:spPr>
          <a:xfrm>
            <a:off x="4058769" y="-1892"/>
            <a:ext cx="3629374" cy="725968"/>
          </a:xfrm>
          <a:prstGeom prst="rect">
            <a:avLst/>
          </a:prstGeom>
          <a:noFill/>
          <a:ln>
            <a:noFill/>
          </a:ln>
        </p:spPr>
      </p:pic>
      <p:pic>
        <p:nvPicPr>
          <p:cNvPr id="2" name="Picture 1">
            <a:extLst>
              <a:ext uri="{FF2B5EF4-FFF2-40B4-BE49-F238E27FC236}">
                <a16:creationId xmlns:a16="http://schemas.microsoft.com/office/drawing/2014/main" id="{A97904D2-7EC5-16A9-BCA5-F6DFEC75A724}"/>
              </a:ext>
            </a:extLst>
          </p:cNvPr>
          <p:cNvPicPr>
            <a:picLocks noChangeAspect="1"/>
          </p:cNvPicPr>
          <p:nvPr/>
        </p:nvPicPr>
        <p:blipFill>
          <a:blip r:embed="rId4"/>
          <a:stretch>
            <a:fillRect/>
          </a:stretch>
        </p:blipFill>
        <p:spPr>
          <a:xfrm>
            <a:off x="124692" y="46783"/>
            <a:ext cx="965200" cy="800100"/>
          </a:xfrm>
          <a:prstGeom prst="rect">
            <a:avLst/>
          </a:prstGeom>
        </p:spPr>
      </p:pic>
      <p:sp>
        <p:nvSpPr>
          <p:cNvPr id="3" name="CustomShape 7">
            <a:extLst>
              <a:ext uri="{FF2B5EF4-FFF2-40B4-BE49-F238E27FC236}">
                <a16:creationId xmlns:a16="http://schemas.microsoft.com/office/drawing/2014/main" id="{82F3E33E-093C-B795-2C79-DFF75AF38BF6}"/>
              </a:ext>
            </a:extLst>
          </p:cNvPr>
          <p:cNvSpPr/>
          <p:nvPr/>
        </p:nvSpPr>
        <p:spPr>
          <a:xfrm>
            <a:off x="978488" y="2866273"/>
            <a:ext cx="10080000" cy="75240"/>
          </a:xfrm>
          <a:prstGeom prst="rect">
            <a:avLst/>
          </a:prstGeom>
          <a:gradFill rotWithShape="0">
            <a:gsLst>
              <a:gs pos="0">
                <a:srgbClr val="E80061"/>
              </a:gs>
              <a:gs pos="100000">
                <a:srgbClr val="E86800"/>
              </a:gs>
            </a:gsLst>
            <a:lin ang="3600000"/>
          </a:gradFill>
          <a:ln>
            <a:noFill/>
          </a:ln>
        </p:spPr>
        <p:style>
          <a:lnRef idx="0">
            <a:scrgbClr r="0" g="0" b="0"/>
          </a:lnRef>
          <a:fillRef idx="0">
            <a:scrgbClr r="0" g="0" b="0"/>
          </a:fillRef>
          <a:effectRef idx="0">
            <a:scrgbClr r="0" g="0" b="0"/>
          </a:effectRef>
          <a:fontRef idx="minor"/>
        </p:style>
        <p:txBody>
          <a:bodyPr/>
          <a:lstStyle/>
          <a:p>
            <a:endParaRPr lang="en-US"/>
          </a:p>
        </p:txBody>
      </p:sp>
      <p:sp>
        <p:nvSpPr>
          <p:cNvPr id="4" name="TextBox 3">
            <a:extLst>
              <a:ext uri="{FF2B5EF4-FFF2-40B4-BE49-F238E27FC236}">
                <a16:creationId xmlns:a16="http://schemas.microsoft.com/office/drawing/2014/main" id="{B90082CF-984E-3B13-31C3-BBCF9E0D4CCF}"/>
              </a:ext>
            </a:extLst>
          </p:cNvPr>
          <p:cNvSpPr txBox="1"/>
          <p:nvPr/>
        </p:nvSpPr>
        <p:spPr>
          <a:xfrm>
            <a:off x="3591282" y="1642537"/>
            <a:ext cx="4099199" cy="10464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200" b="0" i="0" u="none" strike="noStrike" kern="1200" cap="none" spc="0" normalizeH="0" baseline="0" noProof="0" dirty="0">
                <a:ln>
                  <a:noFill/>
                </a:ln>
                <a:solidFill>
                  <a:srgbClr val="EA4A60"/>
                </a:solidFill>
                <a:effectLst/>
                <a:uLnTx/>
                <a:uFillTx/>
                <a:latin typeface="Britannic Bold" panose="020B0903060703020204" pitchFamily="34" charset="77"/>
                <a:ea typeface="+mn-ea"/>
                <a:cs typeface="+mn-cs"/>
              </a:rPr>
              <a:t>Thank you!</a:t>
            </a:r>
          </a:p>
        </p:txBody>
      </p:sp>
      <p:sp>
        <p:nvSpPr>
          <p:cNvPr id="5" name="Rounded Rectangle 4">
            <a:extLst>
              <a:ext uri="{FF2B5EF4-FFF2-40B4-BE49-F238E27FC236}">
                <a16:creationId xmlns:a16="http://schemas.microsoft.com/office/drawing/2014/main" id="{574F81FD-57E0-B5DA-05AF-E7A956736F21}"/>
              </a:ext>
            </a:extLst>
          </p:cNvPr>
          <p:cNvSpPr/>
          <p:nvPr/>
        </p:nvSpPr>
        <p:spPr>
          <a:xfrm>
            <a:off x="208693" y="3129468"/>
            <a:ext cx="11773100" cy="3000988"/>
          </a:xfrm>
          <a:prstGeom prst="roundRect">
            <a:avLst>
              <a:gd name="adj" fmla="val 6943"/>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endParaRPr>
          </a:p>
        </p:txBody>
      </p:sp>
      <p:sp>
        <p:nvSpPr>
          <p:cNvPr id="6" name="Rounded Rectangle 5">
            <a:extLst>
              <a:ext uri="{FF2B5EF4-FFF2-40B4-BE49-F238E27FC236}">
                <a16:creationId xmlns:a16="http://schemas.microsoft.com/office/drawing/2014/main" id="{F43D99B6-C467-586C-4F99-99D49504A72C}"/>
              </a:ext>
            </a:extLst>
          </p:cNvPr>
          <p:cNvSpPr/>
          <p:nvPr/>
        </p:nvSpPr>
        <p:spPr>
          <a:xfrm>
            <a:off x="379516" y="3377726"/>
            <a:ext cx="5340682" cy="359906"/>
          </a:xfrm>
          <a:prstGeom prst="roundRect">
            <a:avLst>
              <a:gd name="adj" fmla="val 5029"/>
            </a:avLst>
          </a:prstGeom>
          <a:solidFill>
            <a:srgbClr val="F16E5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Join us now! Become a RISE Ambassador!</a:t>
            </a:r>
          </a:p>
        </p:txBody>
      </p:sp>
      <p:pic>
        <p:nvPicPr>
          <p:cNvPr id="7" name="Picture 6">
            <a:extLst>
              <a:ext uri="{FF2B5EF4-FFF2-40B4-BE49-F238E27FC236}">
                <a16:creationId xmlns:a16="http://schemas.microsoft.com/office/drawing/2014/main" id="{372633C5-9119-74E0-01F6-B96B9CE7C77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9281" y="3939496"/>
            <a:ext cx="2121152" cy="2042814"/>
          </a:xfrm>
          <a:prstGeom prst="rect">
            <a:avLst/>
          </a:prstGeom>
        </p:spPr>
      </p:pic>
      <p:sp>
        <p:nvSpPr>
          <p:cNvPr id="13" name="Google Shape;100;p2">
            <a:extLst>
              <a:ext uri="{FF2B5EF4-FFF2-40B4-BE49-F238E27FC236}">
                <a16:creationId xmlns:a16="http://schemas.microsoft.com/office/drawing/2014/main" id="{319B631A-5AEA-AF00-F4AB-BEBE7696C7E6}"/>
              </a:ext>
            </a:extLst>
          </p:cNvPr>
          <p:cNvSpPr/>
          <p:nvPr/>
        </p:nvSpPr>
        <p:spPr>
          <a:xfrm>
            <a:off x="4110433" y="6581001"/>
            <a:ext cx="3577710" cy="276999"/>
          </a:xfrm>
          <a:prstGeom prst="rect">
            <a:avLst/>
          </a:prstGeom>
          <a:noFill/>
          <a:ln>
            <a:noFill/>
          </a:ln>
        </p:spPr>
        <p:txBody>
          <a:bodyPr spcFirstLastPara="1" wrap="square" lIns="91425" tIns="45700" rIns="91425" bIns="45700" anchor="t" anchorCtr="0">
            <a:spAutoFit/>
          </a:bodyPr>
          <a:lstStyle/>
          <a:p>
            <a:pPr lvl="0" algn="ctr"/>
            <a:r>
              <a:rPr lang="en-US" sz="1200" dirty="0">
                <a:solidFill>
                  <a:schemeClr val="bg1"/>
                </a:solidFill>
                <a:latin typeface="Avenir"/>
                <a:ea typeface="Avenir"/>
                <a:cs typeface="Avenir"/>
                <a:sym typeface="Avenir"/>
              </a:rPr>
              <a:t>https://rise-</a:t>
            </a:r>
            <a:r>
              <a:rPr lang="en-US" sz="1200" dirty="0" err="1">
                <a:solidFill>
                  <a:schemeClr val="bg1"/>
                </a:solidFill>
                <a:latin typeface="Avenir"/>
                <a:ea typeface="Avenir"/>
                <a:cs typeface="Avenir"/>
                <a:sym typeface="Avenir"/>
              </a:rPr>
              <a:t>miccai.org</a:t>
            </a:r>
            <a:endParaRPr dirty="0">
              <a:solidFill>
                <a:schemeClr val="bg1"/>
              </a:solidFill>
            </a:endParaRPr>
          </a:p>
        </p:txBody>
      </p:sp>
      <p:sp>
        <p:nvSpPr>
          <p:cNvPr id="8" name="TextBox 7">
            <a:extLst>
              <a:ext uri="{FF2B5EF4-FFF2-40B4-BE49-F238E27FC236}">
                <a16:creationId xmlns:a16="http://schemas.microsoft.com/office/drawing/2014/main" id="{0891A5FC-6F06-1B70-18EE-D6D7997573B1}"/>
              </a:ext>
            </a:extLst>
          </p:cNvPr>
          <p:cNvSpPr txBox="1"/>
          <p:nvPr/>
        </p:nvSpPr>
        <p:spPr>
          <a:xfrm>
            <a:off x="6095243" y="3475800"/>
            <a:ext cx="5572882" cy="2308324"/>
          </a:xfrm>
          <a:prstGeom prst="rect">
            <a:avLst/>
          </a:prstGeom>
          <a:noFill/>
        </p:spPr>
        <p:txBody>
          <a:bodyPr wrap="square" rtlCol="0">
            <a:spAutoFit/>
          </a:bodyPr>
          <a:lstStyle/>
          <a:p>
            <a:r>
              <a:rPr lang="en-GB" dirty="0"/>
              <a:t>We extend our sincere gratitude to the following individuals and groups for their invaluable contributions:</a:t>
            </a:r>
          </a:p>
          <a:p>
            <a:pPr marL="285750" indent="-285750">
              <a:buClr>
                <a:srgbClr val="EA4A60"/>
              </a:buClr>
              <a:buFont typeface="Arial" panose="020B0604020202020204" pitchFamily="34" charset="0"/>
              <a:buChar char="•"/>
            </a:pPr>
            <a:r>
              <a:rPr lang="en-GB" b="1" dirty="0"/>
              <a:t>RISE Board Members</a:t>
            </a:r>
            <a:endParaRPr lang="en-GB" dirty="0"/>
          </a:p>
          <a:p>
            <a:pPr marL="285750" indent="-285750">
              <a:buClr>
                <a:srgbClr val="EA4A60"/>
              </a:buClr>
              <a:buFont typeface="Arial" panose="020B0604020202020204" pitchFamily="34" charset="0"/>
              <a:buChar char="•"/>
            </a:pPr>
            <a:r>
              <a:rPr lang="en-GB" b="1" dirty="0"/>
              <a:t>MICCAI 2026 Local Committee</a:t>
            </a:r>
            <a:endParaRPr lang="en-GB" dirty="0"/>
          </a:p>
          <a:p>
            <a:pPr marL="285750" indent="-285750">
              <a:buClr>
                <a:srgbClr val="EA4A60"/>
              </a:buClr>
              <a:buFont typeface="Arial" panose="020B0604020202020204" pitchFamily="34" charset="0"/>
              <a:buChar char="•"/>
            </a:pPr>
            <a:r>
              <a:rPr lang="en-GB" b="1" dirty="0"/>
              <a:t>Local Hub Organizers</a:t>
            </a:r>
            <a:endParaRPr lang="en-GB" dirty="0"/>
          </a:p>
          <a:p>
            <a:pPr marL="285750" indent="-285750">
              <a:buClr>
                <a:srgbClr val="EA4A60"/>
              </a:buClr>
              <a:buFont typeface="Arial" panose="020B0604020202020204" pitchFamily="34" charset="0"/>
              <a:buChar char="•"/>
            </a:pPr>
            <a:r>
              <a:rPr lang="en-GB" b="1" dirty="0"/>
              <a:t>MICCAI Society</a:t>
            </a:r>
            <a:r>
              <a:rPr lang="en-GB" dirty="0"/>
              <a:t> (and specifically Diana Cunningham for her zoom support)</a:t>
            </a:r>
          </a:p>
          <a:p>
            <a:pPr marL="285750" indent="-285750">
              <a:buClr>
                <a:srgbClr val="EA4A60"/>
              </a:buClr>
              <a:buFont typeface="Arial" panose="020B0604020202020204" pitchFamily="34" charset="0"/>
              <a:buChar char="•"/>
            </a:pPr>
            <a:r>
              <a:rPr lang="en-GB" b="1" dirty="0"/>
              <a:t>Speakers</a:t>
            </a:r>
            <a:endParaRPr lang="en-GB" dirty="0"/>
          </a:p>
        </p:txBody>
      </p:sp>
    </p:spTree>
    <p:extLst>
      <p:ext uri="{BB962C8B-B14F-4D97-AF65-F5344CB8AC3E}">
        <p14:creationId xmlns:p14="http://schemas.microsoft.com/office/powerpoint/2010/main" val="194621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4" name="Google Shape;224;p16"/>
          <p:cNvSpPr txBox="1"/>
          <p:nvPr/>
        </p:nvSpPr>
        <p:spPr>
          <a:xfrm>
            <a:off x="21988" y="2978481"/>
            <a:ext cx="1093437" cy="461624"/>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T" sz="1200" b="0" i="0" u="none" strike="noStrike" cap="none">
                <a:solidFill>
                  <a:srgbClr val="1F3864"/>
                </a:solidFill>
                <a:ea typeface="Arial"/>
                <a:cs typeface="Arial"/>
                <a:sym typeface="Arial"/>
              </a:rPr>
              <a:t>Esther Puyol</a:t>
            </a:r>
            <a:endParaRPr dirty="0"/>
          </a:p>
          <a:p>
            <a:pPr marL="0" marR="0" lvl="0" indent="0" algn="ctr" rtl="0">
              <a:lnSpc>
                <a:spcPct val="100000"/>
              </a:lnSpc>
              <a:spcBef>
                <a:spcPts val="0"/>
              </a:spcBef>
              <a:spcAft>
                <a:spcPts val="0"/>
              </a:spcAft>
              <a:buNone/>
            </a:pPr>
            <a:r>
              <a:rPr lang="en-GT" sz="1200" b="0" i="1" u="none" strike="noStrike" cap="none">
                <a:solidFill>
                  <a:srgbClr val="1F3864"/>
                </a:solidFill>
                <a:ea typeface="Arial"/>
                <a:cs typeface="Arial"/>
                <a:sym typeface="Arial"/>
              </a:rPr>
              <a:t>HeartFlow</a:t>
            </a:r>
            <a:endParaRPr dirty="0"/>
          </a:p>
        </p:txBody>
      </p:sp>
      <p:sp>
        <p:nvSpPr>
          <p:cNvPr id="225" name="Google Shape;225;p16"/>
          <p:cNvSpPr txBox="1"/>
          <p:nvPr/>
        </p:nvSpPr>
        <p:spPr>
          <a:xfrm>
            <a:off x="1441455" y="3001961"/>
            <a:ext cx="1168153" cy="64629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T" sz="1200" b="0" i="0" u="none" strike="noStrike" cap="none">
                <a:solidFill>
                  <a:srgbClr val="1F3864"/>
                </a:solidFill>
                <a:ea typeface="Arial"/>
                <a:cs typeface="Arial"/>
                <a:sym typeface="Arial"/>
              </a:rPr>
              <a:t>Tareen Dawod</a:t>
            </a:r>
            <a:endParaRPr dirty="0"/>
          </a:p>
          <a:p>
            <a:pPr marL="0" marR="0" lvl="0" indent="0" algn="ctr" rtl="0">
              <a:lnSpc>
                <a:spcPct val="100000"/>
              </a:lnSpc>
              <a:spcBef>
                <a:spcPts val="0"/>
              </a:spcBef>
              <a:spcAft>
                <a:spcPts val="0"/>
              </a:spcAft>
              <a:buNone/>
            </a:pPr>
            <a:r>
              <a:rPr lang="en-GT" sz="1200" b="0" i="1" u="none" strike="noStrike" cap="none">
                <a:solidFill>
                  <a:srgbClr val="1F3864"/>
                </a:solidFill>
                <a:ea typeface="Arial"/>
                <a:cs typeface="Arial"/>
                <a:sym typeface="Arial"/>
              </a:rPr>
              <a:t>DTU Copenhagen</a:t>
            </a:r>
            <a:endParaRPr dirty="0"/>
          </a:p>
        </p:txBody>
      </p:sp>
      <p:sp>
        <p:nvSpPr>
          <p:cNvPr id="226" name="Google Shape;226;p16"/>
          <p:cNvSpPr txBox="1"/>
          <p:nvPr/>
        </p:nvSpPr>
        <p:spPr>
          <a:xfrm>
            <a:off x="-14355" y="5787428"/>
            <a:ext cx="1537376" cy="461624"/>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T" sz="1200" b="0" i="0" u="none" strike="noStrike" cap="none">
                <a:solidFill>
                  <a:srgbClr val="1F3864"/>
                </a:solidFill>
                <a:ea typeface="Arial"/>
                <a:cs typeface="Arial"/>
                <a:sym typeface="Arial"/>
              </a:rPr>
              <a:t>Andrea Lara</a:t>
            </a:r>
            <a:endParaRPr dirty="0"/>
          </a:p>
          <a:p>
            <a:pPr marL="0" marR="0" lvl="0" indent="0" algn="ctr" rtl="0">
              <a:lnSpc>
                <a:spcPct val="100000"/>
              </a:lnSpc>
              <a:spcBef>
                <a:spcPts val="0"/>
              </a:spcBef>
              <a:spcAft>
                <a:spcPts val="0"/>
              </a:spcAft>
              <a:buNone/>
            </a:pPr>
            <a:r>
              <a:rPr lang="en-GT" sz="1200" b="0" i="1" u="none" strike="noStrike" cap="none">
                <a:solidFill>
                  <a:srgbClr val="1F3864"/>
                </a:solidFill>
                <a:ea typeface="Arial"/>
                <a:cs typeface="Arial"/>
                <a:sym typeface="Arial"/>
              </a:rPr>
              <a:t>Universidad Galileo</a:t>
            </a:r>
            <a:endParaRPr dirty="0"/>
          </a:p>
        </p:txBody>
      </p:sp>
      <p:sp>
        <p:nvSpPr>
          <p:cNvPr id="227" name="Google Shape;227;p16"/>
          <p:cNvSpPr txBox="1"/>
          <p:nvPr/>
        </p:nvSpPr>
        <p:spPr>
          <a:xfrm>
            <a:off x="2761579" y="3013806"/>
            <a:ext cx="1537377" cy="461624"/>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T" sz="1200" b="0" i="0" u="none" strike="noStrike" cap="none">
                <a:solidFill>
                  <a:srgbClr val="1F3864"/>
                </a:solidFill>
                <a:ea typeface="Arial"/>
                <a:cs typeface="Arial"/>
                <a:sym typeface="Arial"/>
              </a:rPr>
              <a:t>Charles Delahunt</a:t>
            </a:r>
            <a:endParaRPr sz="1200" b="0" i="1" u="none" strike="noStrike" cap="none" dirty="0">
              <a:solidFill>
                <a:srgbClr val="1F3864"/>
              </a:solidFill>
              <a:ea typeface="Arial"/>
              <a:cs typeface="Arial"/>
              <a:sym typeface="Arial"/>
            </a:endParaRPr>
          </a:p>
          <a:p>
            <a:pPr marL="0" marR="0" lvl="0" indent="0" algn="ctr" rtl="0">
              <a:lnSpc>
                <a:spcPct val="100000"/>
              </a:lnSpc>
              <a:spcBef>
                <a:spcPts val="0"/>
              </a:spcBef>
              <a:spcAft>
                <a:spcPts val="0"/>
              </a:spcAft>
              <a:buNone/>
            </a:pPr>
            <a:r>
              <a:rPr lang="en-GT" sz="1200" b="0" i="1" u="none" strike="noStrike" cap="none">
                <a:solidFill>
                  <a:srgbClr val="1F3864"/>
                </a:solidFill>
                <a:ea typeface="Arial"/>
                <a:cs typeface="Arial"/>
                <a:sym typeface="Arial"/>
              </a:rPr>
              <a:t>Global Health Labs</a:t>
            </a:r>
            <a:endParaRPr dirty="0"/>
          </a:p>
        </p:txBody>
      </p:sp>
      <p:sp>
        <p:nvSpPr>
          <p:cNvPr id="228" name="Google Shape;228;p16"/>
          <p:cNvSpPr txBox="1"/>
          <p:nvPr/>
        </p:nvSpPr>
        <p:spPr>
          <a:xfrm>
            <a:off x="9483962" y="5775923"/>
            <a:ext cx="1254761" cy="830956"/>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T" sz="1200" b="0" i="0" u="none" strike="noStrike" cap="none">
                <a:solidFill>
                  <a:srgbClr val="1F3864"/>
                </a:solidFill>
                <a:ea typeface="Arial"/>
                <a:cs typeface="Arial"/>
                <a:sym typeface="Arial"/>
              </a:rPr>
              <a:t>Alvaro Gonzalez-Jimenez</a:t>
            </a:r>
            <a:endParaRPr dirty="0"/>
          </a:p>
          <a:p>
            <a:pPr marL="0" marR="0" lvl="0" indent="0" algn="ctr" rtl="0">
              <a:lnSpc>
                <a:spcPct val="100000"/>
              </a:lnSpc>
              <a:spcBef>
                <a:spcPts val="0"/>
              </a:spcBef>
              <a:spcAft>
                <a:spcPts val="0"/>
              </a:spcAft>
              <a:buNone/>
            </a:pPr>
            <a:r>
              <a:rPr lang="en-GT" sz="1200" b="0" i="1" u="none" strike="noStrike" cap="none">
                <a:solidFill>
                  <a:srgbClr val="1F3864"/>
                </a:solidFill>
                <a:ea typeface="Arial"/>
                <a:cs typeface="Arial"/>
                <a:sym typeface="Arial"/>
              </a:rPr>
              <a:t>University of Basel</a:t>
            </a:r>
            <a:endParaRPr dirty="0"/>
          </a:p>
        </p:txBody>
      </p:sp>
      <p:sp>
        <p:nvSpPr>
          <p:cNvPr id="229" name="Google Shape;229;p16"/>
          <p:cNvSpPr txBox="1"/>
          <p:nvPr/>
        </p:nvSpPr>
        <p:spPr>
          <a:xfrm>
            <a:off x="5686034" y="3013806"/>
            <a:ext cx="1613237" cy="461624"/>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1200" b="0" i="0" u="none" strike="noStrike" cap="none" dirty="0">
                <a:solidFill>
                  <a:srgbClr val="1F3864"/>
                </a:solidFill>
                <a:ea typeface="Arial"/>
                <a:cs typeface="Arial"/>
                <a:sym typeface="Arial"/>
              </a:rPr>
              <a:t>Rachid Zeghlache</a:t>
            </a:r>
            <a:endParaRPr lang="en-GB" dirty="0"/>
          </a:p>
          <a:p>
            <a:pPr marL="0" marR="0" lvl="0" indent="0" algn="ctr" rtl="0">
              <a:lnSpc>
                <a:spcPct val="100000"/>
              </a:lnSpc>
              <a:spcBef>
                <a:spcPts val="0"/>
              </a:spcBef>
              <a:spcAft>
                <a:spcPts val="0"/>
              </a:spcAft>
              <a:buNone/>
            </a:pPr>
            <a:r>
              <a:rPr lang="en-GT" sz="1200" b="0" i="1" u="none" strike="noStrike" cap="none">
                <a:solidFill>
                  <a:srgbClr val="1F3864"/>
                </a:solidFill>
                <a:ea typeface="Arial"/>
                <a:cs typeface="Arial"/>
                <a:sym typeface="Arial"/>
              </a:rPr>
              <a:t>IMT Atlantique</a:t>
            </a:r>
            <a:endParaRPr dirty="0"/>
          </a:p>
        </p:txBody>
      </p:sp>
      <p:sp>
        <p:nvSpPr>
          <p:cNvPr id="230" name="Google Shape;230;p16"/>
          <p:cNvSpPr txBox="1"/>
          <p:nvPr/>
        </p:nvSpPr>
        <p:spPr>
          <a:xfrm>
            <a:off x="6142058" y="5787428"/>
            <a:ext cx="1440000" cy="64629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T" sz="1200" b="0" i="0" u="none" strike="noStrike" cap="none">
                <a:solidFill>
                  <a:srgbClr val="1F3864"/>
                </a:solidFill>
                <a:ea typeface="Arial"/>
                <a:cs typeface="Arial"/>
                <a:sym typeface="Arial"/>
              </a:rPr>
              <a:t>David Dueñas</a:t>
            </a:r>
            <a:endParaRPr dirty="0"/>
          </a:p>
          <a:p>
            <a:pPr marL="0" marR="0" lvl="0" indent="0" algn="ctr" rtl="0">
              <a:lnSpc>
                <a:spcPct val="100000"/>
              </a:lnSpc>
              <a:spcBef>
                <a:spcPts val="0"/>
              </a:spcBef>
              <a:spcAft>
                <a:spcPts val="0"/>
              </a:spcAft>
              <a:buNone/>
            </a:pPr>
            <a:r>
              <a:rPr lang="en-GT" sz="1200" b="0" i="1" u="none" strike="noStrike" cap="none">
                <a:solidFill>
                  <a:srgbClr val="1F3864"/>
                </a:solidFill>
                <a:ea typeface="Arial"/>
                <a:cs typeface="Arial"/>
                <a:sym typeface="Arial"/>
              </a:rPr>
              <a:t>University Hospital Bonn</a:t>
            </a:r>
            <a:endParaRPr dirty="0"/>
          </a:p>
        </p:txBody>
      </p:sp>
      <p:sp>
        <p:nvSpPr>
          <p:cNvPr id="231" name="Google Shape;231;p16"/>
          <p:cNvSpPr txBox="1"/>
          <p:nvPr/>
        </p:nvSpPr>
        <p:spPr>
          <a:xfrm>
            <a:off x="4206197" y="3013807"/>
            <a:ext cx="1314070" cy="461624"/>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T" sz="1200" b="0" i="0" u="none" strike="noStrike" cap="none">
                <a:solidFill>
                  <a:srgbClr val="1F3864"/>
                </a:solidFill>
                <a:ea typeface="Arial"/>
                <a:cs typeface="Arial"/>
                <a:sym typeface="Arial"/>
              </a:rPr>
              <a:t>Rabia Haq</a:t>
            </a:r>
            <a:endParaRPr dirty="0"/>
          </a:p>
          <a:p>
            <a:pPr marL="0" marR="0" lvl="0" indent="0" algn="ctr" rtl="0">
              <a:lnSpc>
                <a:spcPct val="100000"/>
              </a:lnSpc>
              <a:spcBef>
                <a:spcPts val="0"/>
              </a:spcBef>
              <a:spcAft>
                <a:spcPts val="0"/>
              </a:spcAft>
              <a:buNone/>
            </a:pPr>
            <a:r>
              <a:rPr lang="en-GT" sz="1200" b="0" i="1" u="none" strike="noStrike" cap="none">
                <a:solidFill>
                  <a:srgbClr val="1F3864"/>
                </a:solidFill>
                <a:ea typeface="Arial"/>
                <a:cs typeface="Arial"/>
                <a:sym typeface="Arial"/>
              </a:rPr>
              <a:t>3DR Labs</a:t>
            </a:r>
            <a:endParaRPr dirty="0"/>
          </a:p>
        </p:txBody>
      </p:sp>
      <p:sp>
        <p:nvSpPr>
          <p:cNvPr id="232" name="Google Shape;232;p16"/>
          <p:cNvSpPr txBox="1"/>
          <p:nvPr/>
        </p:nvSpPr>
        <p:spPr>
          <a:xfrm>
            <a:off x="10841166" y="5787428"/>
            <a:ext cx="1373861" cy="64629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F3864"/>
              </a:buClr>
              <a:buSzPts val="1200"/>
              <a:buFont typeface="Arial"/>
              <a:buNone/>
            </a:pPr>
            <a:r>
              <a:rPr lang="en-GT" sz="1200" b="0" i="0" u="none" strike="noStrike" cap="none">
                <a:solidFill>
                  <a:srgbClr val="1F3864"/>
                </a:solidFill>
                <a:ea typeface="Arial"/>
                <a:cs typeface="Arial"/>
                <a:sym typeface="Arial"/>
              </a:rPr>
              <a:t>Pulkit Khandelwal</a:t>
            </a:r>
            <a:endParaRPr dirty="0"/>
          </a:p>
          <a:p>
            <a:pPr marL="0" marR="0" lvl="0" indent="0" algn="ctr" rtl="0">
              <a:lnSpc>
                <a:spcPct val="100000"/>
              </a:lnSpc>
              <a:spcBef>
                <a:spcPts val="0"/>
              </a:spcBef>
              <a:spcAft>
                <a:spcPts val="0"/>
              </a:spcAft>
              <a:buClr>
                <a:srgbClr val="1F3864"/>
              </a:buClr>
              <a:buSzPts val="1200"/>
              <a:buFont typeface="Arial"/>
              <a:buNone/>
            </a:pPr>
            <a:r>
              <a:rPr lang="en-GT" sz="1200" b="0" i="1" u="none" strike="noStrike" cap="none">
                <a:solidFill>
                  <a:srgbClr val="1F3864"/>
                </a:solidFill>
                <a:ea typeface="Arial"/>
                <a:cs typeface="Arial"/>
                <a:sym typeface="Arial"/>
              </a:rPr>
              <a:t>University of Pennsylvania</a:t>
            </a:r>
            <a:endParaRPr dirty="0"/>
          </a:p>
        </p:txBody>
      </p:sp>
      <p:pic>
        <p:nvPicPr>
          <p:cNvPr id="233" name="Google Shape;233;p16" descr="A person smiling for a picture&#10;&#10;Description automatically generated"/>
          <p:cNvPicPr preferRelativeResize="0"/>
          <p:nvPr/>
        </p:nvPicPr>
        <p:blipFill rotWithShape="1">
          <a:blip r:embed="rId3">
            <a:alphaModFix/>
          </a:blip>
          <a:srcRect l="8515" r="9460"/>
          <a:stretch/>
        </p:blipFill>
        <p:spPr>
          <a:xfrm>
            <a:off x="4253095" y="1423481"/>
            <a:ext cx="1181151" cy="1440000"/>
          </a:xfrm>
          <a:prstGeom prst="ellipse">
            <a:avLst/>
          </a:prstGeom>
          <a:noFill/>
          <a:ln>
            <a:noFill/>
          </a:ln>
        </p:spPr>
      </p:pic>
      <p:pic>
        <p:nvPicPr>
          <p:cNvPr id="234" name="Google Shape;234;p16" descr="A person smiling at the camera&#10;&#10;Description automatically generated"/>
          <p:cNvPicPr preferRelativeResize="0"/>
          <p:nvPr/>
        </p:nvPicPr>
        <p:blipFill rotWithShape="1">
          <a:blip r:embed="rId4">
            <a:alphaModFix/>
          </a:blip>
          <a:srcRect/>
          <a:stretch/>
        </p:blipFill>
        <p:spPr>
          <a:xfrm>
            <a:off x="9621938" y="4233559"/>
            <a:ext cx="1045225" cy="1440000"/>
          </a:xfrm>
          <a:prstGeom prst="ellipse">
            <a:avLst/>
          </a:prstGeom>
          <a:noFill/>
          <a:ln>
            <a:noFill/>
          </a:ln>
        </p:spPr>
      </p:pic>
      <p:pic>
        <p:nvPicPr>
          <p:cNvPr id="235" name="Google Shape;235;p16" descr="A person smiling at camera&#10;&#10;Description automatically generated"/>
          <p:cNvPicPr preferRelativeResize="0"/>
          <p:nvPr/>
        </p:nvPicPr>
        <p:blipFill rotWithShape="1">
          <a:blip r:embed="rId5">
            <a:alphaModFix/>
          </a:blip>
          <a:srcRect l="16896" r="13769"/>
          <a:stretch/>
        </p:blipFill>
        <p:spPr>
          <a:xfrm>
            <a:off x="123810" y="4233559"/>
            <a:ext cx="1157839" cy="1440000"/>
          </a:xfrm>
          <a:prstGeom prst="ellipse">
            <a:avLst/>
          </a:prstGeom>
          <a:noFill/>
          <a:ln>
            <a:noFill/>
          </a:ln>
        </p:spPr>
      </p:pic>
      <p:pic>
        <p:nvPicPr>
          <p:cNvPr id="236" name="Google Shape;236;p16" descr="A close-up of a person&#10;&#10;Description automatically generated"/>
          <p:cNvPicPr preferRelativeResize="0"/>
          <p:nvPr/>
        </p:nvPicPr>
        <p:blipFill rotWithShape="1">
          <a:blip r:embed="rId6">
            <a:alphaModFix/>
          </a:blip>
          <a:srcRect/>
          <a:stretch/>
        </p:blipFill>
        <p:spPr>
          <a:xfrm>
            <a:off x="47081" y="1423481"/>
            <a:ext cx="1127571" cy="1440000"/>
          </a:xfrm>
          <a:prstGeom prst="ellipse">
            <a:avLst/>
          </a:prstGeom>
          <a:noFill/>
          <a:ln>
            <a:noFill/>
          </a:ln>
        </p:spPr>
      </p:pic>
      <p:pic>
        <p:nvPicPr>
          <p:cNvPr id="237" name="Google Shape;237;p16" descr="A person in a black shirt&#10;&#10;Description automatically generated"/>
          <p:cNvPicPr preferRelativeResize="0"/>
          <p:nvPr/>
        </p:nvPicPr>
        <p:blipFill rotWithShape="1">
          <a:blip r:embed="rId7">
            <a:alphaModFix/>
          </a:blip>
          <a:srcRect l="11263" r="8331"/>
          <a:stretch/>
        </p:blipFill>
        <p:spPr>
          <a:xfrm>
            <a:off x="5913734" y="1423481"/>
            <a:ext cx="1157839" cy="1440000"/>
          </a:xfrm>
          <a:prstGeom prst="ellipse">
            <a:avLst/>
          </a:prstGeom>
          <a:noFill/>
          <a:ln>
            <a:noFill/>
          </a:ln>
        </p:spPr>
      </p:pic>
      <p:pic>
        <p:nvPicPr>
          <p:cNvPr id="238" name="Google Shape;238;p16" descr="A person with a bun in a black coat&#10;&#10;Description automatically generated"/>
          <p:cNvPicPr preferRelativeResize="0"/>
          <p:nvPr/>
        </p:nvPicPr>
        <p:blipFill rotWithShape="1">
          <a:blip r:embed="rId8">
            <a:alphaModFix/>
          </a:blip>
          <a:srcRect l="11473" r="11650"/>
          <a:stretch/>
        </p:blipFill>
        <p:spPr>
          <a:xfrm>
            <a:off x="10993943" y="4233559"/>
            <a:ext cx="1107026" cy="1440000"/>
          </a:xfrm>
          <a:prstGeom prst="ellipse">
            <a:avLst/>
          </a:prstGeom>
          <a:noFill/>
          <a:ln>
            <a:noFill/>
          </a:ln>
        </p:spPr>
      </p:pic>
      <p:pic>
        <p:nvPicPr>
          <p:cNvPr id="239" name="Google Shape;239;p16" descr="A person wearing glasses and a suit&#10;&#10;Description automatically generated"/>
          <p:cNvPicPr preferRelativeResize="0"/>
          <p:nvPr/>
        </p:nvPicPr>
        <p:blipFill rotWithShape="1">
          <a:blip r:embed="rId9">
            <a:alphaModFix/>
          </a:blip>
          <a:srcRect l="6361" r="15383"/>
          <a:stretch/>
        </p:blipFill>
        <p:spPr>
          <a:xfrm>
            <a:off x="2928641" y="1423684"/>
            <a:ext cx="1104492" cy="1440000"/>
          </a:xfrm>
          <a:prstGeom prst="ellipse">
            <a:avLst/>
          </a:prstGeom>
          <a:noFill/>
          <a:ln>
            <a:noFill/>
          </a:ln>
        </p:spPr>
      </p:pic>
      <p:pic>
        <p:nvPicPr>
          <p:cNvPr id="240" name="Google Shape;240;p16" descr="A person wearing a white shirt and a turquoise necklace&#10;&#10;Description automatically generated"/>
          <p:cNvPicPr preferRelativeResize="0"/>
          <p:nvPr/>
        </p:nvPicPr>
        <p:blipFill rotWithShape="1">
          <a:blip r:embed="rId10">
            <a:alphaModFix/>
          </a:blip>
          <a:srcRect/>
          <a:stretch/>
        </p:blipFill>
        <p:spPr>
          <a:xfrm>
            <a:off x="1424493" y="1423481"/>
            <a:ext cx="1025309" cy="1440000"/>
          </a:xfrm>
          <a:prstGeom prst="ellipse">
            <a:avLst/>
          </a:prstGeom>
          <a:noFill/>
          <a:ln>
            <a:noFill/>
          </a:ln>
        </p:spPr>
      </p:pic>
      <p:pic>
        <p:nvPicPr>
          <p:cNvPr id="241" name="Google Shape;241;p16" descr="A person with glasses and a grey shirt&#10;&#10;Description automatically generated"/>
          <p:cNvPicPr preferRelativeResize="0"/>
          <p:nvPr/>
        </p:nvPicPr>
        <p:blipFill rotWithShape="1">
          <a:blip r:embed="rId11">
            <a:alphaModFix/>
          </a:blip>
          <a:srcRect/>
          <a:stretch/>
        </p:blipFill>
        <p:spPr>
          <a:xfrm>
            <a:off x="6454713" y="4199359"/>
            <a:ext cx="1080000" cy="1440000"/>
          </a:xfrm>
          <a:prstGeom prst="ellipse">
            <a:avLst/>
          </a:prstGeom>
          <a:noFill/>
          <a:ln>
            <a:noFill/>
          </a:ln>
        </p:spPr>
      </p:pic>
      <p:sp>
        <p:nvSpPr>
          <p:cNvPr id="242" name="Google Shape;242;p16"/>
          <p:cNvSpPr txBox="1"/>
          <p:nvPr/>
        </p:nvSpPr>
        <p:spPr>
          <a:xfrm>
            <a:off x="4030133" y="583020"/>
            <a:ext cx="3397956"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T" sz="3200" b="1" i="0" u="none" strike="noStrike" cap="none">
                <a:solidFill>
                  <a:srgbClr val="008CAF"/>
                </a:solidFill>
                <a:latin typeface="Teko"/>
                <a:ea typeface="Teko"/>
                <a:cs typeface="Teko"/>
                <a:sym typeface="Teko"/>
              </a:rPr>
              <a:t>Board Members</a:t>
            </a:r>
            <a:endParaRPr dirty="0"/>
          </a:p>
        </p:txBody>
      </p:sp>
      <p:pic>
        <p:nvPicPr>
          <p:cNvPr id="7" name="Picture 6" descr="A person with dark hair wearing a white coat&#10;&#10;AI-generated content may be incorrect.">
            <a:extLst>
              <a:ext uri="{FF2B5EF4-FFF2-40B4-BE49-F238E27FC236}">
                <a16:creationId xmlns:a16="http://schemas.microsoft.com/office/drawing/2014/main" id="{44D64AAC-6099-D05B-B0B9-F825A7AE00C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14409" y="1423481"/>
            <a:ext cx="1440000" cy="1440000"/>
          </a:xfrm>
          <a:prstGeom prst="ellipse">
            <a:avLst/>
          </a:prstGeom>
          <a:ln w="63500" cap="rnd">
            <a:noFill/>
          </a:ln>
          <a:effectLst>
            <a:outerShdw blurRad="381000" dist="292100" dir="5400000" sx="-80000" sy="-18000" rotWithShape="0">
              <a:srgbClr val="000000">
                <a:alpha val="22000"/>
              </a:srgbClr>
            </a:outerShdw>
          </a:effectLst>
        </p:spPr>
      </p:pic>
      <p:pic>
        <p:nvPicPr>
          <p:cNvPr id="9" name="Picture 8" descr="A cartoon of a person with a beard and sunglasses&#10;&#10;AI-generated content may be incorrect.">
            <a:extLst>
              <a:ext uri="{FF2B5EF4-FFF2-40B4-BE49-F238E27FC236}">
                <a16:creationId xmlns:a16="http://schemas.microsoft.com/office/drawing/2014/main" id="{9C17278E-51AB-C80F-D6B0-C854C31C35A0}"/>
              </a:ext>
            </a:extLst>
          </p:cNvPr>
          <p:cNvPicPr>
            <a:picLocks noChangeAspect="1"/>
          </p:cNvPicPr>
          <p:nvPr/>
        </p:nvPicPr>
        <p:blipFill>
          <a:blip r:embed="rId13">
            <a:extLst>
              <a:ext uri="{28A0092B-C50C-407E-A947-70E740481C1C}">
                <a14:useLocalDpi xmlns:a14="http://schemas.microsoft.com/office/drawing/2010/main" val="0"/>
              </a:ext>
            </a:extLst>
          </a:blip>
          <a:srcRect r="12685"/>
          <a:stretch>
            <a:fillRect/>
          </a:stretch>
        </p:blipFill>
        <p:spPr>
          <a:xfrm>
            <a:off x="7648957" y="1487618"/>
            <a:ext cx="1297713" cy="1440000"/>
          </a:xfrm>
          <a:prstGeom prst="ellipse">
            <a:avLst/>
          </a:prstGeom>
          <a:ln w="63500" cap="rnd">
            <a:noFill/>
          </a:ln>
          <a:effectLst>
            <a:outerShdw blurRad="381000" dist="292100" dir="5400000" sx="-80000" sy="-18000" rotWithShape="0">
              <a:srgbClr val="000000">
                <a:alpha val="22000"/>
              </a:srgbClr>
            </a:outerShdw>
          </a:effectLst>
        </p:spPr>
      </p:pic>
      <p:pic>
        <p:nvPicPr>
          <p:cNvPr id="11" name="Picture 10" descr="A person in a suit and tie&#10;&#10;AI-generated content may be incorrect.">
            <a:extLst>
              <a:ext uri="{FF2B5EF4-FFF2-40B4-BE49-F238E27FC236}">
                <a16:creationId xmlns:a16="http://schemas.microsoft.com/office/drawing/2014/main" id="{188F5188-AD6F-F1A0-9580-70B3DDD0DBA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41749" y="1423481"/>
            <a:ext cx="1041127" cy="1440000"/>
          </a:xfrm>
          <a:prstGeom prst="ellipse">
            <a:avLst/>
          </a:prstGeom>
          <a:ln w="63500" cap="rnd">
            <a:noFill/>
          </a:ln>
          <a:effectLst>
            <a:outerShdw blurRad="381000" dist="292100" dir="5400000" sx="-80000" sy="-18000" rotWithShape="0">
              <a:srgbClr val="000000">
                <a:alpha val="22000"/>
              </a:srgbClr>
            </a:outerShdw>
          </a:effectLst>
        </p:spPr>
      </p:pic>
      <p:sp>
        <p:nvSpPr>
          <p:cNvPr id="12" name="Google Shape;229;p16">
            <a:extLst>
              <a:ext uri="{FF2B5EF4-FFF2-40B4-BE49-F238E27FC236}">
                <a16:creationId xmlns:a16="http://schemas.microsoft.com/office/drawing/2014/main" id="{80870273-15ED-25FF-747E-47A31AAD7149}"/>
              </a:ext>
            </a:extLst>
          </p:cNvPr>
          <p:cNvSpPr txBox="1"/>
          <p:nvPr/>
        </p:nvSpPr>
        <p:spPr>
          <a:xfrm>
            <a:off x="9356137" y="3000496"/>
            <a:ext cx="1314070" cy="646290"/>
          </a:xfrm>
          <a:prstGeom prst="rect">
            <a:avLst/>
          </a:prstGeom>
          <a:solidFill>
            <a:schemeClr val="bg1"/>
          </a:solidFill>
          <a:ln>
            <a:noFill/>
          </a:ln>
        </p:spPr>
        <p:txBody>
          <a:bodyPr spcFirstLastPara="1" wrap="square" lIns="91425" tIns="45700" rIns="91425" bIns="45700" anchor="t" anchorCtr="0">
            <a:spAutoFit/>
          </a:bodyPr>
          <a:lstStyle/>
          <a:p>
            <a:pPr algn="ctr"/>
            <a:r>
              <a:rPr lang="en-GB" sz="1200" dirty="0" err="1">
                <a:solidFill>
                  <a:srgbClr val="1F3864"/>
                </a:solidFill>
                <a:cs typeface="Arial"/>
              </a:rPr>
              <a:t>Jaeyoung</a:t>
            </a:r>
            <a:r>
              <a:rPr lang="en-GB" sz="1200" dirty="0">
                <a:solidFill>
                  <a:srgbClr val="1F3864"/>
                </a:solidFill>
                <a:cs typeface="Arial"/>
              </a:rPr>
              <a:t> Cho</a:t>
            </a:r>
            <a:endParaRPr dirty="0"/>
          </a:p>
          <a:p>
            <a:pPr marL="0" marR="0" lvl="0" indent="0" algn="ctr" rtl="0">
              <a:lnSpc>
                <a:spcPct val="100000"/>
              </a:lnSpc>
              <a:spcBef>
                <a:spcPts val="0"/>
              </a:spcBef>
              <a:spcAft>
                <a:spcPts val="0"/>
              </a:spcAft>
              <a:buNone/>
            </a:pPr>
            <a:r>
              <a:rPr lang="en-US" sz="1200" b="0" i="1" u="none" strike="noStrike" cap="none" dirty="0">
                <a:solidFill>
                  <a:srgbClr val="1F3864"/>
                </a:solidFill>
                <a:ea typeface="Arial"/>
                <a:cs typeface="Arial"/>
                <a:sym typeface="Arial"/>
              </a:rPr>
              <a:t>University Hospital Vonn</a:t>
            </a:r>
            <a:endParaRPr dirty="0"/>
          </a:p>
        </p:txBody>
      </p:sp>
      <p:sp>
        <p:nvSpPr>
          <p:cNvPr id="13" name="Google Shape;229;p16">
            <a:extLst>
              <a:ext uri="{FF2B5EF4-FFF2-40B4-BE49-F238E27FC236}">
                <a16:creationId xmlns:a16="http://schemas.microsoft.com/office/drawing/2014/main" id="{29322DF0-AD0A-00D2-A1C0-705B67777DE3}"/>
              </a:ext>
            </a:extLst>
          </p:cNvPr>
          <p:cNvSpPr txBox="1"/>
          <p:nvPr/>
        </p:nvSpPr>
        <p:spPr>
          <a:xfrm>
            <a:off x="10928962" y="3000496"/>
            <a:ext cx="1137890" cy="830956"/>
          </a:xfrm>
          <a:prstGeom prst="rect">
            <a:avLst/>
          </a:prstGeom>
          <a:solidFill>
            <a:schemeClr val="bg1"/>
          </a:solidFill>
          <a:ln>
            <a:noFill/>
          </a:ln>
        </p:spPr>
        <p:txBody>
          <a:bodyPr spcFirstLastPara="1" wrap="square" lIns="91425" tIns="45700" rIns="91425" bIns="45700" anchor="t" anchorCtr="0">
            <a:spAutoFit/>
          </a:bodyPr>
          <a:lstStyle/>
          <a:p>
            <a:pPr algn="ctr"/>
            <a:r>
              <a:rPr lang="en-GB" sz="1200" dirty="0" err="1">
                <a:solidFill>
                  <a:srgbClr val="1F3864"/>
                </a:solidFill>
                <a:cs typeface="Arial"/>
              </a:rPr>
              <a:t>Dewinda</a:t>
            </a:r>
            <a:r>
              <a:rPr lang="en-GB" sz="1200" dirty="0">
                <a:solidFill>
                  <a:srgbClr val="1F3864"/>
                </a:solidFill>
                <a:cs typeface="Arial"/>
              </a:rPr>
              <a:t> J. </a:t>
            </a:r>
            <a:r>
              <a:rPr lang="en-GB" sz="1200" dirty="0" err="1">
                <a:solidFill>
                  <a:srgbClr val="1F3864"/>
                </a:solidFill>
                <a:cs typeface="Arial"/>
              </a:rPr>
              <a:t>Rumala</a:t>
            </a:r>
            <a:endParaRPr lang="en-GB" sz="1200" dirty="0">
              <a:solidFill>
                <a:srgbClr val="1F3864"/>
              </a:solidFill>
              <a:cs typeface="Arial"/>
            </a:endParaRPr>
          </a:p>
          <a:p>
            <a:pPr algn="ctr"/>
            <a:r>
              <a:rPr lang="en-GB" sz="1200" i="1" dirty="0">
                <a:solidFill>
                  <a:srgbClr val="1F3864"/>
                </a:solidFill>
                <a:cs typeface="Arial"/>
              </a:rPr>
              <a:t>Stanford University</a:t>
            </a:r>
            <a:endParaRPr dirty="0"/>
          </a:p>
        </p:txBody>
      </p:sp>
      <p:sp>
        <p:nvSpPr>
          <p:cNvPr id="14" name="Google Shape;229;p16">
            <a:extLst>
              <a:ext uri="{FF2B5EF4-FFF2-40B4-BE49-F238E27FC236}">
                <a16:creationId xmlns:a16="http://schemas.microsoft.com/office/drawing/2014/main" id="{EB87E428-9200-562D-9F27-D05D80846382}"/>
              </a:ext>
            </a:extLst>
          </p:cNvPr>
          <p:cNvSpPr txBox="1"/>
          <p:nvPr/>
        </p:nvSpPr>
        <p:spPr>
          <a:xfrm>
            <a:off x="7398560" y="3000496"/>
            <a:ext cx="1798508" cy="461624"/>
          </a:xfrm>
          <a:prstGeom prst="rect">
            <a:avLst/>
          </a:prstGeom>
          <a:solidFill>
            <a:schemeClr val="bg1"/>
          </a:solidFill>
          <a:ln>
            <a:noFill/>
          </a:ln>
        </p:spPr>
        <p:txBody>
          <a:bodyPr spcFirstLastPara="1" wrap="square" lIns="91425" tIns="45700" rIns="91425" bIns="45700" anchor="t" anchorCtr="0">
            <a:spAutoFit/>
          </a:bodyPr>
          <a:lstStyle/>
          <a:p>
            <a:pPr algn="ctr"/>
            <a:r>
              <a:rPr lang="en-GB" sz="1200" dirty="0">
                <a:solidFill>
                  <a:srgbClr val="1F3864"/>
                </a:solidFill>
                <a:cs typeface="Arial"/>
              </a:rPr>
              <a:t>Omar Choudhry</a:t>
            </a:r>
          </a:p>
          <a:p>
            <a:pPr algn="ctr"/>
            <a:r>
              <a:rPr lang="en-GB" sz="1200" i="1" dirty="0">
                <a:solidFill>
                  <a:srgbClr val="1F3864"/>
                </a:solidFill>
                <a:cs typeface="Arial"/>
              </a:rPr>
              <a:t>University of Leeds</a:t>
            </a:r>
            <a:endParaRPr dirty="0"/>
          </a:p>
        </p:txBody>
      </p:sp>
      <p:pic>
        <p:nvPicPr>
          <p:cNvPr id="18" name="Picture 17" descr="A person smiling at camera&#10;&#10;AI-generated content may be incorrect.">
            <a:extLst>
              <a:ext uri="{FF2B5EF4-FFF2-40B4-BE49-F238E27FC236}">
                <a16:creationId xmlns:a16="http://schemas.microsoft.com/office/drawing/2014/main" id="{65312FDD-77BD-9A51-48B5-793D67F9848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35156" y="4216076"/>
            <a:ext cx="1440000" cy="1440000"/>
          </a:xfrm>
          <a:prstGeom prst="ellipse">
            <a:avLst/>
          </a:prstGeom>
          <a:ln w="63500" cap="rnd">
            <a:noFill/>
          </a:ln>
          <a:effectLst>
            <a:outerShdw blurRad="381000" dist="292100" dir="5400000" sx="-80000" sy="-18000" rotWithShape="0">
              <a:srgbClr val="000000">
                <a:alpha val="22000"/>
              </a:srgbClr>
            </a:outerShdw>
          </a:effectLst>
        </p:spPr>
      </p:pic>
      <p:sp>
        <p:nvSpPr>
          <p:cNvPr id="15" name="Google Shape;230;p16">
            <a:extLst>
              <a:ext uri="{FF2B5EF4-FFF2-40B4-BE49-F238E27FC236}">
                <a16:creationId xmlns:a16="http://schemas.microsoft.com/office/drawing/2014/main" id="{669C4083-9200-DEBE-5594-89CD33C9FCE4}"/>
              </a:ext>
            </a:extLst>
          </p:cNvPr>
          <p:cNvSpPr txBox="1"/>
          <p:nvPr/>
        </p:nvSpPr>
        <p:spPr>
          <a:xfrm>
            <a:off x="7605846" y="5787428"/>
            <a:ext cx="1549251" cy="646290"/>
          </a:xfrm>
          <a:prstGeom prst="rect">
            <a:avLst/>
          </a:prstGeom>
          <a:solidFill>
            <a:schemeClr val="bg1"/>
          </a:solidFill>
          <a:ln>
            <a:noFill/>
          </a:ln>
        </p:spPr>
        <p:txBody>
          <a:bodyPr spcFirstLastPara="1" wrap="square" lIns="91425" tIns="45700" rIns="91425" bIns="45700" anchor="t" anchorCtr="0">
            <a:spAutoFit/>
          </a:bodyPr>
          <a:lstStyle/>
          <a:p>
            <a:pPr algn="ctr"/>
            <a:r>
              <a:rPr lang="en-GB" sz="1200" dirty="0" err="1">
                <a:solidFill>
                  <a:srgbClr val="1F3864"/>
                </a:solidFill>
                <a:cs typeface="Arial"/>
              </a:rPr>
              <a:t>Baoru</a:t>
            </a:r>
            <a:r>
              <a:rPr lang="en-GB" sz="1200" dirty="0">
                <a:solidFill>
                  <a:srgbClr val="1F3864"/>
                </a:solidFill>
                <a:cs typeface="Arial"/>
              </a:rPr>
              <a:t> Huang</a:t>
            </a:r>
          </a:p>
          <a:p>
            <a:pPr lvl="0" algn="ctr"/>
            <a:r>
              <a:rPr lang="en-GB" sz="1200" i="1" dirty="0">
                <a:solidFill>
                  <a:srgbClr val="1F3864"/>
                </a:solidFill>
                <a:cs typeface="Arial"/>
              </a:rPr>
              <a:t>Imperial College London</a:t>
            </a:r>
            <a:endParaRPr sz="1200" i="1" dirty="0">
              <a:solidFill>
                <a:srgbClr val="1F3864"/>
              </a:solidFill>
              <a:cs typeface="Arial"/>
            </a:endParaRPr>
          </a:p>
        </p:txBody>
      </p:sp>
      <p:sp>
        <p:nvSpPr>
          <p:cNvPr id="21" name="TextBox 20">
            <a:extLst>
              <a:ext uri="{FF2B5EF4-FFF2-40B4-BE49-F238E27FC236}">
                <a16:creationId xmlns:a16="http://schemas.microsoft.com/office/drawing/2014/main" id="{DD17E9D3-AC4B-FD82-FD68-F39F85CF2A21}"/>
              </a:ext>
            </a:extLst>
          </p:cNvPr>
          <p:cNvSpPr txBox="1"/>
          <p:nvPr/>
        </p:nvSpPr>
        <p:spPr>
          <a:xfrm>
            <a:off x="203616" y="1062887"/>
            <a:ext cx="965200" cy="276999"/>
          </a:xfrm>
          <a:prstGeom prst="rect">
            <a:avLst/>
          </a:prstGeom>
          <a:solidFill>
            <a:schemeClr val="bg1"/>
          </a:solidFill>
        </p:spPr>
        <p:txBody>
          <a:bodyPr wrap="square">
            <a:spAutoFit/>
          </a:bodyPr>
          <a:lstStyle/>
          <a:p>
            <a:r>
              <a:rPr lang="en-GT" sz="1200" b="1" i="0" u="sng" strike="noStrike" cap="none">
                <a:solidFill>
                  <a:srgbClr val="008CAF"/>
                </a:solidFill>
                <a:ea typeface="Arial"/>
                <a:cs typeface="Arial"/>
                <a:sym typeface="Arial"/>
              </a:rPr>
              <a:t>President</a:t>
            </a:r>
            <a:endParaRPr lang="en-US" sz="1400" b="1" u="sng" dirty="0"/>
          </a:p>
        </p:txBody>
      </p:sp>
      <p:sp>
        <p:nvSpPr>
          <p:cNvPr id="23" name="TextBox 22">
            <a:extLst>
              <a:ext uri="{FF2B5EF4-FFF2-40B4-BE49-F238E27FC236}">
                <a16:creationId xmlns:a16="http://schemas.microsoft.com/office/drawing/2014/main" id="{744C3776-0F45-8646-3F3A-CA8BBE8392ED}"/>
              </a:ext>
            </a:extLst>
          </p:cNvPr>
          <p:cNvSpPr txBox="1"/>
          <p:nvPr/>
        </p:nvSpPr>
        <p:spPr>
          <a:xfrm>
            <a:off x="1251441" y="1075442"/>
            <a:ext cx="1537377" cy="276999"/>
          </a:xfrm>
          <a:prstGeom prst="rect">
            <a:avLst/>
          </a:prstGeom>
          <a:solidFill>
            <a:schemeClr val="bg1"/>
          </a:solidFill>
        </p:spPr>
        <p:txBody>
          <a:bodyPr wrap="square">
            <a:spAutoFit/>
          </a:bodyPr>
          <a:lstStyle/>
          <a:p>
            <a:pPr marL="0" marR="0" lvl="0" indent="0" algn="ctr" rtl="0">
              <a:lnSpc>
                <a:spcPct val="100000"/>
              </a:lnSpc>
              <a:spcBef>
                <a:spcPts val="0"/>
              </a:spcBef>
              <a:spcAft>
                <a:spcPts val="0"/>
              </a:spcAft>
              <a:buNone/>
            </a:pPr>
            <a:r>
              <a:rPr lang="en-GT" sz="1200" b="1" i="0" u="sng" strike="noStrike" cap="none">
                <a:solidFill>
                  <a:srgbClr val="008CAF"/>
                </a:solidFill>
                <a:ea typeface="Arial"/>
                <a:cs typeface="Arial"/>
                <a:sym typeface="Arial"/>
              </a:rPr>
              <a:t>President Assistant</a:t>
            </a:r>
            <a:endParaRPr lang="en-GT" sz="1200" b="1" u="sng" dirty="0"/>
          </a:p>
        </p:txBody>
      </p:sp>
      <p:sp>
        <p:nvSpPr>
          <p:cNvPr id="19" name="Google Shape;226;p16">
            <a:extLst>
              <a:ext uri="{FF2B5EF4-FFF2-40B4-BE49-F238E27FC236}">
                <a16:creationId xmlns:a16="http://schemas.microsoft.com/office/drawing/2014/main" id="{91E93C66-A5D2-06E2-9935-462FD3978988}"/>
              </a:ext>
            </a:extLst>
          </p:cNvPr>
          <p:cNvSpPr txBox="1"/>
          <p:nvPr/>
        </p:nvSpPr>
        <p:spPr>
          <a:xfrm>
            <a:off x="1778249" y="5775923"/>
            <a:ext cx="1254761" cy="461624"/>
          </a:xfrm>
          <a:prstGeom prst="rect">
            <a:avLst/>
          </a:prstGeom>
          <a:solidFill>
            <a:srgbClr val="FFFFFF"/>
          </a:solidFill>
          <a:ln>
            <a:noFill/>
          </a:ln>
        </p:spPr>
        <p:txBody>
          <a:bodyPr spcFirstLastPara="1" wrap="square" lIns="91425" tIns="45700" rIns="91425" bIns="45700" anchor="t" anchorCtr="0">
            <a:spAutoFit/>
          </a:bodyPr>
          <a:lstStyle/>
          <a:p>
            <a:pPr algn="ctr"/>
            <a:r>
              <a:rPr lang="en-GB" sz="1200" dirty="0">
                <a:solidFill>
                  <a:srgbClr val="1F3864"/>
                </a:solidFill>
                <a:cs typeface="Arial"/>
              </a:rPr>
              <a:t>Nina Weng</a:t>
            </a:r>
          </a:p>
          <a:p>
            <a:pPr lvl="0" algn="ctr"/>
            <a:r>
              <a:rPr lang="en-GT" sz="1200" i="1">
                <a:solidFill>
                  <a:srgbClr val="1F3864"/>
                </a:solidFill>
                <a:ea typeface="Arial"/>
                <a:cs typeface="Arial"/>
                <a:sym typeface="Arial"/>
              </a:rPr>
              <a:t>DTU Copenhagen</a:t>
            </a:r>
            <a:endParaRPr lang="en-GT" sz="1200" dirty="0"/>
          </a:p>
        </p:txBody>
      </p:sp>
      <p:sp>
        <p:nvSpPr>
          <p:cNvPr id="25" name="TextBox 24">
            <a:extLst>
              <a:ext uri="{FF2B5EF4-FFF2-40B4-BE49-F238E27FC236}">
                <a16:creationId xmlns:a16="http://schemas.microsoft.com/office/drawing/2014/main" id="{854603C9-7571-F254-2A89-FAD0E0E3D4F5}"/>
              </a:ext>
            </a:extLst>
          </p:cNvPr>
          <p:cNvSpPr txBox="1"/>
          <p:nvPr/>
        </p:nvSpPr>
        <p:spPr>
          <a:xfrm>
            <a:off x="3513663" y="1062888"/>
            <a:ext cx="1537377" cy="276999"/>
          </a:xfrm>
          <a:prstGeom prst="rect">
            <a:avLst/>
          </a:prstGeom>
          <a:solidFill>
            <a:schemeClr val="bg1"/>
          </a:solidFill>
        </p:spPr>
        <p:txBody>
          <a:bodyPr wrap="square">
            <a:spAutoFit/>
          </a:bodyPr>
          <a:lstStyle/>
          <a:p>
            <a:pPr marL="0" marR="0" lvl="0" indent="0" algn="ctr" rtl="0">
              <a:lnSpc>
                <a:spcPct val="100000"/>
              </a:lnSpc>
              <a:spcBef>
                <a:spcPts val="0"/>
              </a:spcBef>
              <a:spcAft>
                <a:spcPts val="0"/>
              </a:spcAft>
              <a:buNone/>
            </a:pPr>
            <a:r>
              <a:rPr lang="en-GT" sz="1200" b="1" i="0" u="sng" strike="noStrike" cap="none">
                <a:solidFill>
                  <a:srgbClr val="008CAF"/>
                </a:solidFill>
                <a:ea typeface="Arial"/>
                <a:cs typeface="Arial"/>
                <a:sym typeface="Arial"/>
              </a:rPr>
              <a:t>Industry Liaison</a:t>
            </a:r>
            <a:r>
              <a:rPr lang="en-US" sz="1200" b="1" i="0" u="sng" strike="noStrike" cap="none" dirty="0">
                <a:solidFill>
                  <a:srgbClr val="008CAF"/>
                </a:solidFill>
                <a:ea typeface="Arial"/>
                <a:cs typeface="Arial"/>
                <a:sym typeface="Arial"/>
              </a:rPr>
              <a:t>s</a:t>
            </a:r>
            <a:endParaRPr lang="en-GT" sz="1200" b="1" u="sng" dirty="0"/>
          </a:p>
        </p:txBody>
      </p:sp>
      <p:sp>
        <p:nvSpPr>
          <p:cNvPr id="27" name="TextBox 26">
            <a:extLst>
              <a:ext uri="{FF2B5EF4-FFF2-40B4-BE49-F238E27FC236}">
                <a16:creationId xmlns:a16="http://schemas.microsoft.com/office/drawing/2014/main" id="{EDCC5527-488E-1522-E38E-F84FC1792807}"/>
              </a:ext>
            </a:extLst>
          </p:cNvPr>
          <p:cNvSpPr txBox="1"/>
          <p:nvPr/>
        </p:nvSpPr>
        <p:spPr>
          <a:xfrm>
            <a:off x="5742874" y="1075441"/>
            <a:ext cx="1681619" cy="276999"/>
          </a:xfrm>
          <a:prstGeom prst="rect">
            <a:avLst/>
          </a:prstGeom>
          <a:solidFill>
            <a:schemeClr val="bg1"/>
          </a:solidFill>
        </p:spPr>
        <p:txBody>
          <a:bodyPr wrap="square">
            <a:spAutoFit/>
          </a:bodyPr>
          <a:lstStyle/>
          <a:p>
            <a:r>
              <a:rPr lang="en-GT" sz="1200" b="1" i="0" u="sng" strike="noStrike" cap="none">
                <a:solidFill>
                  <a:srgbClr val="008CAF"/>
                </a:solidFill>
                <a:ea typeface="Arial"/>
                <a:cs typeface="Arial"/>
                <a:sym typeface="Arial"/>
              </a:rPr>
              <a:t>Tutorials</a:t>
            </a:r>
            <a:r>
              <a:rPr lang="en-US" sz="1200" b="1" i="0" u="sng" strike="noStrike" cap="none" dirty="0">
                <a:solidFill>
                  <a:srgbClr val="008CAF"/>
                </a:solidFill>
                <a:ea typeface="Arial"/>
                <a:cs typeface="Arial"/>
                <a:sym typeface="Arial"/>
              </a:rPr>
              <a:t> </a:t>
            </a:r>
            <a:r>
              <a:rPr lang="en-GT" sz="1200" b="1" u="sng">
                <a:solidFill>
                  <a:srgbClr val="008CAF"/>
                </a:solidFill>
                <a:ea typeface="Arial"/>
                <a:cs typeface="Arial"/>
                <a:sym typeface="Arial"/>
              </a:rPr>
              <a:t>Coordinator</a:t>
            </a:r>
            <a:endParaRPr lang="en-US" sz="1200" b="1" u="sng" dirty="0"/>
          </a:p>
        </p:txBody>
      </p:sp>
      <p:sp>
        <p:nvSpPr>
          <p:cNvPr id="29" name="TextBox 28">
            <a:extLst>
              <a:ext uri="{FF2B5EF4-FFF2-40B4-BE49-F238E27FC236}">
                <a16:creationId xmlns:a16="http://schemas.microsoft.com/office/drawing/2014/main" id="{97FAF830-1606-C6DF-205B-CCFA95FF313A}"/>
              </a:ext>
            </a:extLst>
          </p:cNvPr>
          <p:cNvSpPr txBox="1"/>
          <p:nvPr/>
        </p:nvSpPr>
        <p:spPr>
          <a:xfrm>
            <a:off x="7546253" y="1087009"/>
            <a:ext cx="1828431" cy="276999"/>
          </a:xfrm>
          <a:prstGeom prst="rect">
            <a:avLst/>
          </a:prstGeom>
          <a:solidFill>
            <a:schemeClr val="bg1"/>
          </a:solidFill>
        </p:spPr>
        <p:txBody>
          <a:bodyPr wrap="square">
            <a:spAutoFit/>
          </a:bodyPr>
          <a:lstStyle/>
          <a:p>
            <a:pPr marL="0" marR="0" lvl="0" indent="0" algn="ctr" rtl="0">
              <a:lnSpc>
                <a:spcPct val="100000"/>
              </a:lnSpc>
              <a:spcBef>
                <a:spcPts val="0"/>
              </a:spcBef>
              <a:spcAft>
                <a:spcPts val="0"/>
              </a:spcAft>
              <a:buNone/>
            </a:pPr>
            <a:r>
              <a:rPr lang="en-US" sz="1200" b="1" i="0" u="sng" strike="noStrike" cap="none" dirty="0">
                <a:solidFill>
                  <a:srgbClr val="008CAF"/>
                </a:solidFill>
                <a:ea typeface="Arial"/>
                <a:cs typeface="Arial"/>
                <a:sym typeface="Arial"/>
              </a:rPr>
              <a:t>Mentorship Coordinator</a:t>
            </a:r>
            <a:endParaRPr lang="en-US" sz="1200" b="1" i="0" u="sng" strike="noStrike" cap="none" dirty="0">
              <a:solidFill>
                <a:srgbClr val="1F3864"/>
              </a:solidFill>
              <a:ea typeface="Arial"/>
              <a:cs typeface="Arial"/>
              <a:sym typeface="Arial"/>
            </a:endParaRPr>
          </a:p>
        </p:txBody>
      </p:sp>
      <p:sp>
        <p:nvSpPr>
          <p:cNvPr id="31" name="TextBox 30">
            <a:extLst>
              <a:ext uri="{FF2B5EF4-FFF2-40B4-BE49-F238E27FC236}">
                <a16:creationId xmlns:a16="http://schemas.microsoft.com/office/drawing/2014/main" id="{4EF59BFE-7120-8FA7-E60A-518199DD176F}"/>
              </a:ext>
            </a:extLst>
          </p:cNvPr>
          <p:cNvSpPr txBox="1"/>
          <p:nvPr/>
        </p:nvSpPr>
        <p:spPr>
          <a:xfrm>
            <a:off x="9962312" y="1062887"/>
            <a:ext cx="1706671" cy="276999"/>
          </a:xfrm>
          <a:prstGeom prst="rect">
            <a:avLst/>
          </a:prstGeom>
          <a:solidFill>
            <a:schemeClr val="bg1"/>
          </a:solidFill>
        </p:spPr>
        <p:txBody>
          <a:bodyPr wrap="square">
            <a:spAutoFit/>
          </a:bodyPr>
          <a:lstStyle/>
          <a:p>
            <a:pPr marL="0" marR="0" lvl="0" indent="0" algn="ctr" rtl="0">
              <a:lnSpc>
                <a:spcPct val="100000"/>
              </a:lnSpc>
              <a:spcBef>
                <a:spcPts val="0"/>
              </a:spcBef>
              <a:spcAft>
                <a:spcPts val="0"/>
              </a:spcAft>
              <a:buNone/>
            </a:pPr>
            <a:r>
              <a:rPr lang="en-US" sz="1200" b="1" i="0" u="sng" strike="noStrike" cap="none" dirty="0">
                <a:solidFill>
                  <a:srgbClr val="008CAF"/>
                </a:solidFill>
                <a:ea typeface="Arial"/>
                <a:cs typeface="Arial"/>
                <a:sym typeface="Arial"/>
              </a:rPr>
              <a:t>Website Coordinators</a:t>
            </a:r>
            <a:endParaRPr lang="en-US" sz="1200" b="1" i="0" u="sng" strike="noStrike" cap="none" dirty="0">
              <a:solidFill>
                <a:srgbClr val="1F3864"/>
              </a:solidFill>
              <a:ea typeface="Arial"/>
              <a:cs typeface="Arial"/>
              <a:sym typeface="Arial"/>
            </a:endParaRPr>
          </a:p>
        </p:txBody>
      </p:sp>
      <p:sp>
        <p:nvSpPr>
          <p:cNvPr id="33" name="TextBox 32">
            <a:extLst>
              <a:ext uri="{FF2B5EF4-FFF2-40B4-BE49-F238E27FC236}">
                <a16:creationId xmlns:a16="http://schemas.microsoft.com/office/drawing/2014/main" id="{3AC80367-1F56-387F-DA38-9CCD962CA202}"/>
              </a:ext>
            </a:extLst>
          </p:cNvPr>
          <p:cNvSpPr txBox="1"/>
          <p:nvPr/>
        </p:nvSpPr>
        <p:spPr>
          <a:xfrm>
            <a:off x="-37451" y="3884875"/>
            <a:ext cx="1472096" cy="276999"/>
          </a:xfrm>
          <a:prstGeom prst="rect">
            <a:avLst/>
          </a:prstGeom>
          <a:noFill/>
        </p:spPr>
        <p:txBody>
          <a:bodyPr wrap="square">
            <a:spAutoFit/>
          </a:bodyPr>
          <a:lstStyle/>
          <a:p>
            <a:pPr marL="0" marR="0" lvl="0" indent="0" algn="ctr" rtl="0">
              <a:lnSpc>
                <a:spcPct val="100000"/>
              </a:lnSpc>
              <a:spcBef>
                <a:spcPts val="0"/>
              </a:spcBef>
              <a:spcAft>
                <a:spcPts val="0"/>
              </a:spcAft>
              <a:buNone/>
            </a:pPr>
            <a:r>
              <a:rPr lang="en-GT" sz="1200" b="1" i="0" u="sng" strike="noStrike" cap="none" dirty="0">
                <a:solidFill>
                  <a:srgbClr val="008CAF"/>
                </a:solidFill>
                <a:ea typeface="Arial"/>
                <a:cs typeface="Arial"/>
                <a:sym typeface="Arial"/>
              </a:rPr>
              <a:t>Public Outreach</a:t>
            </a:r>
            <a:endParaRPr lang="en-GT" sz="1200" b="1" u="sng" dirty="0"/>
          </a:p>
        </p:txBody>
      </p:sp>
      <p:sp>
        <p:nvSpPr>
          <p:cNvPr id="35" name="TextBox 34">
            <a:extLst>
              <a:ext uri="{FF2B5EF4-FFF2-40B4-BE49-F238E27FC236}">
                <a16:creationId xmlns:a16="http://schemas.microsoft.com/office/drawing/2014/main" id="{7ED2433E-0F50-72AA-BE30-C2E57F1C79F8}"/>
              </a:ext>
            </a:extLst>
          </p:cNvPr>
          <p:cNvSpPr txBox="1"/>
          <p:nvPr/>
        </p:nvSpPr>
        <p:spPr>
          <a:xfrm>
            <a:off x="3033010" y="3879282"/>
            <a:ext cx="1996398" cy="276999"/>
          </a:xfrm>
          <a:prstGeom prst="rect">
            <a:avLst/>
          </a:prstGeom>
          <a:noFill/>
        </p:spPr>
        <p:txBody>
          <a:bodyPr wrap="square">
            <a:spAutoFit/>
          </a:bodyPr>
          <a:lstStyle/>
          <a:p>
            <a:pPr algn="ctr"/>
            <a:r>
              <a:rPr lang="en-GB" sz="1200" b="1" u="sng" dirty="0">
                <a:solidFill>
                  <a:srgbClr val="008CAF"/>
                </a:solidFill>
                <a:cs typeface="Arial"/>
              </a:rPr>
              <a:t>Storytelling</a:t>
            </a:r>
            <a:r>
              <a:rPr lang="en-GB" sz="1200" b="1" u="sng" dirty="0">
                <a:solidFill>
                  <a:srgbClr val="008CAF"/>
                </a:solidFill>
                <a:cs typeface="Arial"/>
                <a:sym typeface="Arial"/>
              </a:rPr>
              <a:t> </a:t>
            </a:r>
            <a:r>
              <a:rPr lang="en-GB" sz="1200" b="1" u="sng" dirty="0">
                <a:solidFill>
                  <a:srgbClr val="008CAF"/>
                </a:solidFill>
                <a:ea typeface="Arial"/>
                <a:cs typeface="Arial"/>
                <a:sym typeface="Arial"/>
              </a:rPr>
              <a:t>Coordinators</a:t>
            </a:r>
            <a:endParaRPr lang="en-GB" sz="1200" b="1" u="sng" dirty="0">
              <a:solidFill>
                <a:srgbClr val="008CAF"/>
              </a:solidFill>
              <a:cs typeface="Arial"/>
            </a:endParaRPr>
          </a:p>
        </p:txBody>
      </p:sp>
      <p:pic>
        <p:nvPicPr>
          <p:cNvPr id="37" name="Picture 36" descr="A person posing for a picture&#10;&#10;AI-generated content may be incorrect.">
            <a:extLst>
              <a:ext uri="{FF2B5EF4-FFF2-40B4-BE49-F238E27FC236}">
                <a16:creationId xmlns:a16="http://schemas.microsoft.com/office/drawing/2014/main" id="{F106BA48-F1A8-92DE-7344-731C60E9588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31232" y="4233559"/>
            <a:ext cx="1392500" cy="1440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8" name="Google Shape;226;p16">
            <a:extLst>
              <a:ext uri="{FF2B5EF4-FFF2-40B4-BE49-F238E27FC236}">
                <a16:creationId xmlns:a16="http://schemas.microsoft.com/office/drawing/2014/main" id="{9C56D0A0-4464-9021-856D-60F07600F014}"/>
              </a:ext>
            </a:extLst>
          </p:cNvPr>
          <p:cNvSpPr txBox="1"/>
          <p:nvPr/>
        </p:nvSpPr>
        <p:spPr>
          <a:xfrm>
            <a:off x="3075296" y="5787428"/>
            <a:ext cx="1632062" cy="830956"/>
          </a:xfrm>
          <a:prstGeom prst="rect">
            <a:avLst/>
          </a:prstGeom>
          <a:solidFill>
            <a:srgbClr val="FFFFFF"/>
          </a:solidFill>
          <a:ln>
            <a:noFill/>
          </a:ln>
        </p:spPr>
        <p:txBody>
          <a:bodyPr spcFirstLastPara="1" wrap="square" lIns="91425" tIns="45700" rIns="91425" bIns="45700" anchor="t" anchorCtr="0">
            <a:spAutoFit/>
          </a:bodyPr>
          <a:lstStyle/>
          <a:p>
            <a:pPr algn="ctr"/>
            <a:r>
              <a:rPr lang="en-GB" sz="1200" dirty="0">
                <a:solidFill>
                  <a:srgbClr val="1F3864"/>
                </a:solidFill>
                <a:cs typeface="Arial"/>
              </a:rPr>
              <a:t>Santosh Parampottupadam</a:t>
            </a:r>
          </a:p>
          <a:p>
            <a:pPr lvl="0" algn="ctr"/>
            <a:r>
              <a:rPr lang="en-GB" sz="1200" i="1" dirty="0">
                <a:solidFill>
                  <a:srgbClr val="1F3864"/>
                </a:solidFill>
                <a:cs typeface="Arial"/>
              </a:rPr>
              <a:t>German Cancer Research </a:t>
            </a:r>
            <a:r>
              <a:rPr lang="en-GB" sz="1200" i="1" dirty="0" err="1">
                <a:solidFill>
                  <a:srgbClr val="1F3864"/>
                </a:solidFill>
                <a:cs typeface="Arial"/>
              </a:rPr>
              <a:t>Center</a:t>
            </a:r>
            <a:endParaRPr lang="en-GT" sz="1200" i="1" dirty="0">
              <a:solidFill>
                <a:srgbClr val="1F3864"/>
              </a:solidFill>
              <a:cs typeface="Arial"/>
            </a:endParaRPr>
          </a:p>
        </p:txBody>
      </p:sp>
      <p:sp>
        <p:nvSpPr>
          <p:cNvPr id="40" name="TextBox 39">
            <a:extLst>
              <a:ext uri="{FF2B5EF4-FFF2-40B4-BE49-F238E27FC236}">
                <a16:creationId xmlns:a16="http://schemas.microsoft.com/office/drawing/2014/main" id="{D1627B4D-B146-D27C-A0CA-5149E1EBE4D2}"/>
              </a:ext>
            </a:extLst>
          </p:cNvPr>
          <p:cNvSpPr txBox="1"/>
          <p:nvPr/>
        </p:nvSpPr>
        <p:spPr>
          <a:xfrm>
            <a:off x="6994713" y="3879286"/>
            <a:ext cx="1726922" cy="276999"/>
          </a:xfrm>
          <a:prstGeom prst="rect">
            <a:avLst/>
          </a:prstGeom>
          <a:noFill/>
        </p:spPr>
        <p:txBody>
          <a:bodyPr wrap="square">
            <a:spAutoFit/>
          </a:bodyPr>
          <a:lstStyle/>
          <a:p>
            <a:pPr marL="0" marR="0" lvl="0" indent="0" algn="ctr" rtl="0">
              <a:lnSpc>
                <a:spcPct val="100000"/>
              </a:lnSpc>
              <a:spcBef>
                <a:spcPts val="0"/>
              </a:spcBef>
              <a:spcAft>
                <a:spcPts val="0"/>
              </a:spcAft>
              <a:buNone/>
            </a:pPr>
            <a:r>
              <a:rPr lang="en-GT" sz="1200" b="1" i="0" u="sng" strike="noStrike" cap="none">
                <a:solidFill>
                  <a:srgbClr val="008CAF"/>
                </a:solidFill>
                <a:ea typeface="Arial"/>
                <a:cs typeface="Arial"/>
                <a:sym typeface="Arial"/>
              </a:rPr>
              <a:t>School Coordinator</a:t>
            </a:r>
            <a:r>
              <a:rPr lang="en-US" sz="1200" b="1" i="0" u="sng" strike="noStrike" cap="none" dirty="0">
                <a:solidFill>
                  <a:srgbClr val="008CAF"/>
                </a:solidFill>
                <a:ea typeface="Arial"/>
                <a:cs typeface="Arial"/>
                <a:sym typeface="Arial"/>
              </a:rPr>
              <a:t>s</a:t>
            </a:r>
            <a:endParaRPr lang="en-GT" sz="1200" b="1" u="sng" dirty="0"/>
          </a:p>
        </p:txBody>
      </p:sp>
      <p:sp>
        <p:nvSpPr>
          <p:cNvPr id="41" name="TextBox 40">
            <a:extLst>
              <a:ext uri="{FF2B5EF4-FFF2-40B4-BE49-F238E27FC236}">
                <a16:creationId xmlns:a16="http://schemas.microsoft.com/office/drawing/2014/main" id="{6B1D44BC-3A79-6307-EFDC-1BBE6C40E7F1}"/>
              </a:ext>
            </a:extLst>
          </p:cNvPr>
          <p:cNvSpPr txBox="1"/>
          <p:nvPr/>
        </p:nvSpPr>
        <p:spPr>
          <a:xfrm>
            <a:off x="9815348" y="3892911"/>
            <a:ext cx="2251504" cy="276999"/>
          </a:xfrm>
          <a:prstGeom prst="rect">
            <a:avLst/>
          </a:prstGeom>
          <a:noFill/>
        </p:spPr>
        <p:txBody>
          <a:bodyPr wrap="square">
            <a:spAutoFit/>
          </a:bodyPr>
          <a:lstStyle/>
          <a:p>
            <a:pPr lvl="0" algn="ctr"/>
            <a:r>
              <a:rPr lang="en-GT" sz="1200" b="1" u="sng">
                <a:solidFill>
                  <a:srgbClr val="008CAF"/>
                </a:solidFill>
                <a:ea typeface="Arial"/>
                <a:cs typeface="Arial"/>
                <a:sym typeface="Arial"/>
              </a:rPr>
              <a:t>Journal Club Coordinator</a:t>
            </a:r>
            <a:endParaRPr lang="en-GT" sz="1200" b="1" u="sng" dirty="0">
              <a:solidFill>
                <a:srgbClr val="1F3864"/>
              </a:solidFill>
              <a:ea typeface="Arial"/>
              <a:cs typeface="Arial"/>
              <a:sym typeface="Arial"/>
            </a:endParaRPr>
          </a:p>
        </p:txBody>
      </p:sp>
      <p:sp>
        <p:nvSpPr>
          <p:cNvPr id="42" name="Google Shape;226;p16">
            <a:extLst>
              <a:ext uri="{FF2B5EF4-FFF2-40B4-BE49-F238E27FC236}">
                <a16:creationId xmlns:a16="http://schemas.microsoft.com/office/drawing/2014/main" id="{D43A7F0D-AFB0-6206-97F2-9856DD4DE9A0}"/>
              </a:ext>
            </a:extLst>
          </p:cNvPr>
          <p:cNvSpPr txBox="1"/>
          <p:nvPr/>
        </p:nvSpPr>
        <p:spPr>
          <a:xfrm>
            <a:off x="4543692" y="5787428"/>
            <a:ext cx="1423587" cy="830956"/>
          </a:xfrm>
          <a:prstGeom prst="rect">
            <a:avLst/>
          </a:prstGeom>
          <a:solidFill>
            <a:srgbClr val="FFFFFF"/>
          </a:solidFill>
          <a:ln>
            <a:noFill/>
          </a:ln>
        </p:spPr>
        <p:txBody>
          <a:bodyPr spcFirstLastPara="1" wrap="square" lIns="91425" tIns="45700" rIns="91425" bIns="45700" anchor="t" anchorCtr="0">
            <a:spAutoFit/>
          </a:bodyPr>
          <a:lstStyle/>
          <a:p>
            <a:pPr algn="ctr"/>
            <a:r>
              <a:rPr lang="en-GB" sz="1200" dirty="0">
                <a:solidFill>
                  <a:srgbClr val="1F3864"/>
                </a:solidFill>
                <a:cs typeface="Arial"/>
              </a:rPr>
              <a:t>Pooja Jain</a:t>
            </a:r>
          </a:p>
          <a:p>
            <a:pPr algn="ctr"/>
            <a:r>
              <a:rPr lang="en-GB" sz="1200" i="1" dirty="0">
                <a:solidFill>
                  <a:srgbClr val="1F3864"/>
                </a:solidFill>
                <a:cs typeface="Arial"/>
              </a:rPr>
              <a:t>Indian Institute of Technology Kharagpur</a:t>
            </a:r>
            <a:endParaRPr lang="en-GT" sz="1200" i="1" dirty="0">
              <a:solidFill>
                <a:srgbClr val="1F3864"/>
              </a:solidFill>
              <a:cs typeface="Arial"/>
            </a:endParaRPr>
          </a:p>
        </p:txBody>
      </p:sp>
      <p:pic>
        <p:nvPicPr>
          <p:cNvPr id="44" name="Picture 43" descr="A close-up of a person smiling&#10;&#10;AI-generated content may be incorrect.">
            <a:extLst>
              <a:ext uri="{FF2B5EF4-FFF2-40B4-BE49-F238E27FC236}">
                <a16:creationId xmlns:a16="http://schemas.microsoft.com/office/drawing/2014/main" id="{833BDFA6-588B-8C45-935B-B7B129F7E07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648191" y="4231482"/>
            <a:ext cx="1440000" cy="1440000"/>
          </a:xfrm>
          <a:prstGeom prst="ellipse">
            <a:avLst/>
          </a:prstGeom>
          <a:ln w="63500" cap="rnd">
            <a:noFill/>
          </a:ln>
          <a:effectLst>
            <a:outerShdw blurRad="381000" dist="292100" dir="5400000" sx="-80000" sy="-18000" rotWithShape="0">
              <a:srgbClr val="000000">
                <a:alpha val="22000"/>
              </a:srgbClr>
            </a:outerShdw>
          </a:effectLst>
        </p:spPr>
      </p:pic>
      <p:pic>
        <p:nvPicPr>
          <p:cNvPr id="46" name="Picture 45" descr="A person smiling at the camera&#10;&#10;AI-generated content may be incorrect.">
            <a:extLst>
              <a:ext uri="{FF2B5EF4-FFF2-40B4-BE49-F238E27FC236}">
                <a16:creationId xmlns:a16="http://schemas.microsoft.com/office/drawing/2014/main" id="{0F04E893-D7A3-5E03-947F-FE74CD7BE63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54084" y="4216076"/>
            <a:ext cx="1462547" cy="1440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8" name="Google Shape;100;p2">
            <a:extLst>
              <a:ext uri="{FF2B5EF4-FFF2-40B4-BE49-F238E27FC236}">
                <a16:creationId xmlns:a16="http://schemas.microsoft.com/office/drawing/2014/main" id="{DA8A16B9-0E64-FEB5-31E0-F726926912F6}"/>
              </a:ext>
            </a:extLst>
          </p:cNvPr>
          <p:cNvSpPr/>
          <p:nvPr/>
        </p:nvSpPr>
        <p:spPr>
          <a:xfrm>
            <a:off x="4206197" y="6594000"/>
            <a:ext cx="3577710" cy="276999"/>
          </a:xfrm>
          <a:prstGeom prst="rect">
            <a:avLst/>
          </a:prstGeom>
          <a:noFill/>
          <a:ln>
            <a:noFill/>
          </a:ln>
        </p:spPr>
        <p:txBody>
          <a:bodyPr spcFirstLastPara="1" wrap="square" lIns="91425" tIns="45700" rIns="91425" bIns="45700" anchor="t" anchorCtr="0">
            <a:spAutoFit/>
          </a:bodyPr>
          <a:lstStyle/>
          <a:p>
            <a:pPr lvl="0" algn="ctr"/>
            <a:r>
              <a:rPr lang="en-US" sz="1200" dirty="0">
                <a:solidFill>
                  <a:schemeClr val="bg1"/>
                </a:solidFill>
                <a:ea typeface="Avenir"/>
                <a:cs typeface="Avenir"/>
                <a:sym typeface="Avenir"/>
              </a:rPr>
              <a:t>https://rise-</a:t>
            </a:r>
            <a:r>
              <a:rPr lang="en-US" sz="1200" dirty="0" err="1">
                <a:solidFill>
                  <a:schemeClr val="bg1"/>
                </a:solidFill>
                <a:ea typeface="Avenir"/>
                <a:cs typeface="Avenir"/>
                <a:sym typeface="Avenir"/>
              </a:rPr>
              <a:t>miccai.org</a:t>
            </a:r>
            <a:endParaRPr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21">
          <a:extLst>
            <a:ext uri="{FF2B5EF4-FFF2-40B4-BE49-F238E27FC236}">
              <a16:creationId xmlns:a16="http://schemas.microsoft.com/office/drawing/2014/main" id="{81C37DB0-473E-FF09-6335-B38C2585F065}"/>
            </a:ext>
          </a:extLst>
        </p:cNvPr>
        <p:cNvGrpSpPr/>
        <p:nvPr/>
      </p:nvGrpSpPr>
      <p:grpSpPr>
        <a:xfrm>
          <a:off x="0" y="0"/>
          <a:ext cx="0" cy="0"/>
          <a:chOff x="0" y="0"/>
          <a:chExt cx="0" cy="0"/>
        </a:xfrm>
      </p:grpSpPr>
      <p:sp useBgFill="1">
        <p:nvSpPr>
          <p:cNvPr id="273" name="Rectangle 272">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7" name="Picture 6" descr="Spreadsheet and calculator">
            <a:extLst>
              <a:ext uri="{FF2B5EF4-FFF2-40B4-BE49-F238E27FC236}">
                <a16:creationId xmlns:a16="http://schemas.microsoft.com/office/drawing/2014/main" id="{9DA71729-442E-2A68-CCF9-76DCE21622AF}"/>
              </a:ext>
            </a:extLst>
          </p:cNvPr>
          <p:cNvPicPr>
            <a:picLocks noChangeAspect="1"/>
          </p:cNvPicPr>
          <p:nvPr/>
        </p:nvPicPr>
        <p:blipFill>
          <a:blip r:embed="rId3">
            <a:extLst>
              <a:ext uri="{28A0092B-C50C-407E-A947-70E740481C1C}">
                <a14:useLocalDpi xmlns:a14="http://schemas.microsoft.com/office/drawing/2010/main" val="0"/>
              </a:ext>
            </a:extLst>
          </a:blip>
          <a:srcRect t="12082" r="-1" b="3646"/>
          <a:stretch>
            <a:fillRect/>
          </a:stretch>
        </p:blipFill>
        <p:spPr>
          <a:xfrm>
            <a:off x="-1219" y="-8"/>
            <a:ext cx="12191695" cy="6858000"/>
          </a:xfrm>
          <a:prstGeom prst="rect">
            <a:avLst/>
          </a:prstGeom>
        </p:spPr>
      </p:pic>
      <p:sp>
        <p:nvSpPr>
          <p:cNvPr id="275" name="Freeform: Shape 274">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84996" y="1290918"/>
            <a:ext cx="4656579" cy="420873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7" name="Freeform: Shape 276">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07827" y="1378821"/>
            <a:ext cx="4333482" cy="401886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279" name="Freeform: Shape 278">
            <a:extLst>
              <a:ext uri="{FF2B5EF4-FFF2-40B4-BE49-F238E27FC236}">
                <a16:creationId xmlns:a16="http://schemas.microsoft.com/office/drawing/2014/main" id="{9A5160F0-6244-48E8-9E71-1F51EA90C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720717" y="756951"/>
            <a:ext cx="2843929" cy="255632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1" name="Freeform: Shape 280">
            <a:extLst>
              <a:ext uri="{FF2B5EF4-FFF2-40B4-BE49-F238E27FC236}">
                <a16:creationId xmlns:a16="http://schemas.microsoft.com/office/drawing/2014/main" id="{9BDFF5CA-602C-465F-8BC3-59C996302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82263" y="628018"/>
            <a:ext cx="3172430" cy="288713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3" name="Freeform: Shape 282">
            <a:extLst>
              <a:ext uri="{FF2B5EF4-FFF2-40B4-BE49-F238E27FC236}">
                <a16:creationId xmlns:a16="http://schemas.microsoft.com/office/drawing/2014/main" id="{D289228A-771B-48F6-B5DF-7A63EA324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3982" y="3576909"/>
            <a:ext cx="2685901" cy="245888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5" name="Freeform: Shape 284">
            <a:extLst>
              <a:ext uri="{FF2B5EF4-FFF2-40B4-BE49-F238E27FC236}">
                <a16:creationId xmlns:a16="http://schemas.microsoft.com/office/drawing/2014/main" id="{31D5EF21-94C4-481A-BD01-3D29FB305B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1178" y="3487951"/>
            <a:ext cx="3051507" cy="274203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7" name="Freeform: Shape 286">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987224" y="1122042"/>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2" name="Google Shape;242;p16">
            <a:extLst>
              <a:ext uri="{FF2B5EF4-FFF2-40B4-BE49-F238E27FC236}">
                <a16:creationId xmlns:a16="http://schemas.microsoft.com/office/drawing/2014/main" id="{DD0E5CAA-2A6A-9B26-2F43-24235BAF9B9C}"/>
              </a:ext>
            </a:extLst>
          </p:cNvPr>
          <p:cNvSpPr txBox="1"/>
          <p:nvPr/>
        </p:nvSpPr>
        <p:spPr>
          <a:xfrm>
            <a:off x="1515632" y="1872171"/>
            <a:ext cx="3797450" cy="2014116"/>
          </a:xfrm>
          <a:prstGeom prst="rect">
            <a:avLst/>
          </a:prstGeom>
        </p:spPr>
        <p:txBody>
          <a:bodyPr spcFirstLastPara="1" vert="horz" lIns="91440" tIns="45720" rIns="91440" bIns="45720" rtlCol="0" anchor="b" anchorCtr="0">
            <a:normAutofit/>
          </a:bodyPr>
          <a:lstStyle/>
          <a:p>
            <a:pPr lvl="0" algn="ctr">
              <a:lnSpc>
                <a:spcPct val="90000"/>
              </a:lnSpc>
              <a:spcBef>
                <a:spcPct val="0"/>
              </a:spcBef>
              <a:spcAft>
                <a:spcPts val="600"/>
              </a:spcAft>
            </a:pPr>
            <a:r>
              <a:rPr lang="en-US" sz="4000" b="1" kern="1200" dirty="0">
                <a:solidFill>
                  <a:schemeClr val="tx1">
                    <a:lumMod val="75000"/>
                    <a:lumOff val="25000"/>
                  </a:schemeClr>
                </a:solidFill>
                <a:ea typeface="+mj-ea"/>
                <a:cs typeface="+mj-cs"/>
              </a:rPr>
              <a:t>RISE Community in Numbers</a:t>
            </a:r>
          </a:p>
        </p:txBody>
      </p:sp>
      <p:pic>
        <p:nvPicPr>
          <p:cNvPr id="8" name="Picture 6" descr="RISE-MICCAI · GitHub">
            <a:extLst>
              <a:ext uri="{FF2B5EF4-FFF2-40B4-BE49-F238E27FC236}">
                <a16:creationId xmlns:a16="http://schemas.microsoft.com/office/drawing/2014/main" id="{1492A56E-4997-48A5-6FFB-75607D15D6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45" r="3" b="3944"/>
          <a:stretch>
            <a:fillRect/>
          </a:stretch>
        </p:blipFill>
        <p:spPr bwMode="auto">
          <a:xfrm>
            <a:off x="6243077" y="3675142"/>
            <a:ext cx="2438717" cy="2265923"/>
          </a:xfrm>
          <a:custGeom>
            <a:avLst/>
            <a:gdLst/>
            <a:ahLst/>
            <a:cxnLst/>
            <a:rect l="l" t="t" r="r" b="b"/>
            <a:pathLst>
              <a:path w="2442835" h="2236365">
                <a:moveTo>
                  <a:pt x="1044862" y="0"/>
                </a:moveTo>
                <a:cubicBezTo>
                  <a:pt x="1215179" y="0"/>
                  <a:pt x="1387802" y="32328"/>
                  <a:pt x="1557753" y="96112"/>
                </a:cubicBezTo>
                <a:cubicBezTo>
                  <a:pt x="1723247" y="158111"/>
                  <a:pt x="1880773" y="249422"/>
                  <a:pt x="2013399" y="360139"/>
                </a:cubicBezTo>
                <a:cubicBezTo>
                  <a:pt x="2148332" y="472747"/>
                  <a:pt x="2254380" y="600878"/>
                  <a:pt x="2328556" y="740859"/>
                </a:cubicBezTo>
                <a:cubicBezTo>
                  <a:pt x="2404358" y="883954"/>
                  <a:pt x="2442835" y="1033026"/>
                  <a:pt x="2442835" y="1183934"/>
                </a:cubicBezTo>
                <a:cubicBezTo>
                  <a:pt x="2442835" y="1335916"/>
                  <a:pt x="2381449" y="1424674"/>
                  <a:pt x="2253698" y="1595346"/>
                </a:cubicBezTo>
                <a:cubicBezTo>
                  <a:pt x="2222875" y="1636509"/>
                  <a:pt x="2191002" y="1679100"/>
                  <a:pt x="2158397" y="1725930"/>
                </a:cubicBezTo>
                <a:cubicBezTo>
                  <a:pt x="1909237" y="2083719"/>
                  <a:pt x="1641784" y="2236365"/>
                  <a:pt x="1264141" y="2236365"/>
                </a:cubicBezTo>
                <a:cubicBezTo>
                  <a:pt x="1016293" y="2236365"/>
                  <a:pt x="834443" y="2112012"/>
                  <a:pt x="585284" y="1922342"/>
                </a:cubicBezTo>
                <a:cubicBezTo>
                  <a:pt x="557449" y="1901149"/>
                  <a:pt x="529613" y="1880210"/>
                  <a:pt x="502667" y="1859987"/>
                </a:cubicBezTo>
                <a:cubicBezTo>
                  <a:pt x="356623" y="1750240"/>
                  <a:pt x="218702" y="1646569"/>
                  <a:pt x="126912" y="1534012"/>
                </a:cubicBezTo>
                <a:cubicBezTo>
                  <a:pt x="39159" y="1426410"/>
                  <a:pt x="0" y="1318451"/>
                  <a:pt x="0" y="1183934"/>
                </a:cubicBezTo>
                <a:cubicBezTo>
                  <a:pt x="0" y="846776"/>
                  <a:pt x="101173" y="543630"/>
                  <a:pt x="284911" y="330315"/>
                </a:cubicBezTo>
                <a:cubicBezTo>
                  <a:pt x="374812" y="225981"/>
                  <a:pt x="482643" y="144883"/>
                  <a:pt x="605414" y="89320"/>
                </a:cubicBezTo>
                <a:cubicBezTo>
                  <a:pt x="736415" y="30080"/>
                  <a:pt x="884243" y="0"/>
                  <a:pt x="1044862" y="0"/>
                </a:cubicBezTo>
                <a:close/>
              </a:path>
            </a:pathLst>
          </a:custGeom>
          <a:noFill/>
          <a:extLst>
            <a:ext uri="{909E8E84-426E-40DD-AFC4-6F175D3DCCD1}">
              <a14:hiddenFill xmlns:a14="http://schemas.microsoft.com/office/drawing/2010/main">
                <a:solidFill>
                  <a:srgbClr val="FFFFFF"/>
                </a:solidFill>
              </a14:hiddenFill>
            </a:ext>
          </a:extLst>
        </p:spPr>
      </p:pic>
      <p:sp>
        <p:nvSpPr>
          <p:cNvPr id="3" name="Google Shape;100;p2">
            <a:extLst>
              <a:ext uri="{FF2B5EF4-FFF2-40B4-BE49-F238E27FC236}">
                <a16:creationId xmlns:a16="http://schemas.microsoft.com/office/drawing/2014/main" id="{B22D7782-DFF8-7D38-1BEC-78673E6C95DC}"/>
              </a:ext>
            </a:extLst>
          </p:cNvPr>
          <p:cNvSpPr/>
          <p:nvPr/>
        </p:nvSpPr>
        <p:spPr>
          <a:xfrm>
            <a:off x="4110433" y="7312230"/>
            <a:ext cx="3577710" cy="353903"/>
          </a:xfrm>
          <a:prstGeom prst="rect">
            <a:avLst/>
          </a:prstGeom>
          <a:noFill/>
          <a:ln>
            <a:noFill/>
          </a:ln>
        </p:spPr>
        <p:txBody>
          <a:bodyPr spcFirstLastPara="1" wrap="square" lIns="91425" tIns="45700" rIns="91425" bIns="45700" anchor="t" anchorCtr="0">
            <a:spAutoFit/>
          </a:bodyPr>
          <a:lstStyle/>
          <a:p>
            <a:pPr lvl="0" algn="ctr">
              <a:spcAft>
                <a:spcPts val="600"/>
              </a:spcAft>
            </a:pPr>
            <a:r>
              <a:rPr lang="en-US" sz="1200">
                <a:solidFill>
                  <a:schemeClr val="bg1"/>
                </a:solidFill>
                <a:latin typeface="Avenir"/>
                <a:ea typeface="Avenir"/>
                <a:cs typeface="Avenir"/>
                <a:sym typeface="Avenir"/>
              </a:rPr>
              <a:t>https://rise-miccai.org</a:t>
            </a:r>
            <a:endParaRPr lang="en-US">
              <a:solidFill>
                <a:schemeClr val="bg1"/>
              </a:solidFill>
            </a:endParaRPr>
          </a:p>
        </p:txBody>
      </p:sp>
      <p:pic>
        <p:nvPicPr>
          <p:cNvPr id="9" name="Picture 8">
            <a:extLst>
              <a:ext uri="{FF2B5EF4-FFF2-40B4-BE49-F238E27FC236}">
                <a16:creationId xmlns:a16="http://schemas.microsoft.com/office/drawing/2014/main" id="{584530A4-DCDB-4C15-9E88-0C1D44D80A56}"/>
              </a:ext>
            </a:extLst>
          </p:cNvPr>
          <p:cNvPicPr>
            <a:picLocks noChangeAspect="1"/>
          </p:cNvPicPr>
          <p:nvPr/>
        </p:nvPicPr>
        <p:blipFill>
          <a:blip r:embed="rId5"/>
          <a:stretch>
            <a:fillRect/>
          </a:stretch>
        </p:blipFill>
        <p:spPr>
          <a:xfrm>
            <a:off x="8707857" y="1635064"/>
            <a:ext cx="965200" cy="800100"/>
          </a:xfrm>
          <a:prstGeom prst="rect">
            <a:avLst/>
          </a:prstGeom>
        </p:spPr>
      </p:pic>
    </p:spTree>
    <p:extLst>
      <p:ext uri="{BB962C8B-B14F-4D97-AF65-F5344CB8AC3E}">
        <p14:creationId xmlns:p14="http://schemas.microsoft.com/office/powerpoint/2010/main" val="1979733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7">
            <a:extLst>
              <a:ext uri="{FF2B5EF4-FFF2-40B4-BE49-F238E27FC236}">
                <a16:creationId xmlns:a16="http://schemas.microsoft.com/office/drawing/2014/main" id="{4DB89B41-285B-BE0A-B360-8D82F676899C}"/>
              </a:ext>
            </a:extLst>
          </p:cNvPr>
          <p:cNvSpPr/>
          <p:nvPr/>
        </p:nvSpPr>
        <p:spPr>
          <a:xfrm>
            <a:off x="978488" y="3211044"/>
            <a:ext cx="10080000" cy="75240"/>
          </a:xfrm>
          <a:prstGeom prst="rect">
            <a:avLst/>
          </a:prstGeom>
          <a:gradFill rotWithShape="0">
            <a:gsLst>
              <a:gs pos="0">
                <a:srgbClr val="E80061"/>
              </a:gs>
              <a:gs pos="100000">
                <a:srgbClr val="E86800"/>
              </a:gs>
            </a:gsLst>
            <a:lin ang="3600000"/>
          </a:gradFill>
          <a:ln>
            <a:noFill/>
          </a:ln>
        </p:spPr>
        <p:style>
          <a:lnRef idx="0">
            <a:scrgbClr r="0" g="0" b="0"/>
          </a:lnRef>
          <a:fillRef idx="0">
            <a:scrgbClr r="0" g="0" b="0"/>
          </a:fillRef>
          <a:effectRef idx="0">
            <a:scrgbClr r="0" g="0" b="0"/>
          </a:effectRef>
          <a:fontRef idx="minor"/>
        </p:style>
        <p:txBody>
          <a:bodyPr/>
          <a:lstStyle/>
          <a:p>
            <a:endParaRPr lang="en-US"/>
          </a:p>
        </p:txBody>
      </p:sp>
      <p:sp>
        <p:nvSpPr>
          <p:cNvPr id="5" name="TextBox 4">
            <a:extLst>
              <a:ext uri="{FF2B5EF4-FFF2-40B4-BE49-F238E27FC236}">
                <a16:creationId xmlns:a16="http://schemas.microsoft.com/office/drawing/2014/main" id="{0F650C51-E40A-F6A0-E0E0-8FCFDCBD2A5F}"/>
              </a:ext>
            </a:extLst>
          </p:cNvPr>
          <p:cNvSpPr txBox="1"/>
          <p:nvPr/>
        </p:nvSpPr>
        <p:spPr>
          <a:xfrm>
            <a:off x="1818753" y="2164604"/>
            <a:ext cx="7746736" cy="1046440"/>
          </a:xfrm>
          <a:prstGeom prst="rect">
            <a:avLst/>
          </a:prstGeom>
          <a:noFill/>
        </p:spPr>
        <p:txBody>
          <a:bodyPr wrap="none" rtlCol="0">
            <a:spAutoFit/>
          </a:bodyPr>
          <a:lstStyle/>
          <a:p>
            <a:r>
              <a:rPr lang="en-US" sz="6200" b="1" dirty="0"/>
              <a:t>Geolocating MICCAIers</a:t>
            </a:r>
          </a:p>
        </p:txBody>
      </p:sp>
      <p:sp>
        <p:nvSpPr>
          <p:cNvPr id="6" name="Rounded Rectangle 5">
            <a:extLst>
              <a:ext uri="{FF2B5EF4-FFF2-40B4-BE49-F238E27FC236}">
                <a16:creationId xmlns:a16="http://schemas.microsoft.com/office/drawing/2014/main" id="{43C8146F-8673-17A0-CF40-B34BBF8F8DBF}"/>
              </a:ext>
            </a:extLst>
          </p:cNvPr>
          <p:cNvSpPr/>
          <p:nvPr/>
        </p:nvSpPr>
        <p:spPr>
          <a:xfrm>
            <a:off x="208693" y="3474239"/>
            <a:ext cx="11773100" cy="2771800"/>
          </a:xfrm>
          <a:prstGeom prst="roundRect">
            <a:avLst>
              <a:gd name="adj" fmla="val 6943"/>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cs typeface="Arial" panose="020B0604020202020204" pitchFamily="34" charset="0"/>
              </a:rPr>
              <a:t>Researchers of under-represented origins (</a:t>
            </a:r>
            <a:r>
              <a:rPr lang="en-GB" sz="2400" dirty="0">
                <a:solidFill>
                  <a:srgbClr val="EB315C"/>
                </a:solidFill>
                <a:cs typeface="Arial" panose="020B0604020202020204" pitchFamily="34" charset="0"/>
              </a:rPr>
              <a:t>Africa, Latin America, South/South-East Asian and Middle-East</a:t>
            </a:r>
            <a:r>
              <a:rPr lang="en-GB" sz="2400" dirty="0">
                <a:solidFill>
                  <a:schemeClr val="tx1"/>
                </a:solidFill>
                <a:cs typeface="Arial" panose="020B0604020202020204" pitchFamily="34" charset="0"/>
              </a:rPr>
              <a:t>) who work in the field of Medical Image Computing and Computer-Aided Interventions (MICCAI) are barely represented in the community</a:t>
            </a:r>
          </a:p>
        </p:txBody>
      </p:sp>
    </p:spTree>
    <p:extLst>
      <p:ext uri="{BB962C8B-B14F-4D97-AF65-F5344CB8AC3E}">
        <p14:creationId xmlns:p14="http://schemas.microsoft.com/office/powerpoint/2010/main" val="3495500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739F11C4-5466-D885-D663-66F6D083DBDB}"/>
            </a:ext>
          </a:extLst>
        </p:cNvPr>
        <p:cNvGrpSpPr/>
        <p:nvPr/>
      </p:nvGrpSpPr>
      <p:grpSpPr>
        <a:xfrm>
          <a:off x="0" y="0"/>
          <a:ext cx="0" cy="0"/>
          <a:chOff x="0" y="0"/>
          <a:chExt cx="0" cy="0"/>
        </a:xfrm>
      </p:grpSpPr>
      <p:sp>
        <p:nvSpPr>
          <p:cNvPr id="242" name="Google Shape;242;p16">
            <a:extLst>
              <a:ext uri="{FF2B5EF4-FFF2-40B4-BE49-F238E27FC236}">
                <a16:creationId xmlns:a16="http://schemas.microsoft.com/office/drawing/2014/main" id="{F9E50978-307F-CA01-6B6C-32BA7D0DB448}"/>
              </a:ext>
            </a:extLst>
          </p:cNvPr>
          <p:cNvSpPr txBox="1"/>
          <p:nvPr/>
        </p:nvSpPr>
        <p:spPr>
          <a:xfrm>
            <a:off x="43556" y="1848844"/>
            <a:ext cx="3503965" cy="646290"/>
          </a:xfrm>
          <a:prstGeom prst="rect">
            <a:avLst/>
          </a:prstGeom>
          <a:noFill/>
          <a:ln>
            <a:noFill/>
          </a:ln>
        </p:spPr>
        <p:txBody>
          <a:bodyPr spcFirstLastPara="1" wrap="square" lIns="91425" tIns="45700" rIns="91425" bIns="45700" anchor="t" anchorCtr="0">
            <a:spAutoFit/>
          </a:bodyPr>
          <a:lstStyle/>
          <a:p>
            <a:pPr lvl="0" algn="ctr"/>
            <a:r>
              <a:rPr lang="en-US" dirty="0">
                <a:latin typeface="Teko"/>
                <a:cs typeface="Teko"/>
              </a:rPr>
              <a:t>How many times have you attended the MICCAI conference?</a:t>
            </a:r>
            <a:endParaRPr dirty="0">
              <a:latin typeface="Teko"/>
              <a:cs typeface="Teko"/>
            </a:endParaRPr>
          </a:p>
        </p:txBody>
      </p:sp>
      <p:sp>
        <p:nvSpPr>
          <p:cNvPr id="3" name="Google Shape;100;p2">
            <a:extLst>
              <a:ext uri="{FF2B5EF4-FFF2-40B4-BE49-F238E27FC236}">
                <a16:creationId xmlns:a16="http://schemas.microsoft.com/office/drawing/2014/main" id="{4ED71F0E-C398-66D8-4817-E1B701D1660D}"/>
              </a:ext>
            </a:extLst>
          </p:cNvPr>
          <p:cNvSpPr/>
          <p:nvPr/>
        </p:nvSpPr>
        <p:spPr>
          <a:xfrm>
            <a:off x="4110433" y="6616772"/>
            <a:ext cx="3577710" cy="276999"/>
          </a:xfrm>
          <a:prstGeom prst="rect">
            <a:avLst/>
          </a:prstGeom>
          <a:noFill/>
          <a:ln>
            <a:noFill/>
          </a:ln>
        </p:spPr>
        <p:txBody>
          <a:bodyPr spcFirstLastPara="1" wrap="square" lIns="91425" tIns="45700" rIns="91425" bIns="45700" anchor="t" anchorCtr="0">
            <a:spAutoFit/>
          </a:bodyPr>
          <a:lstStyle/>
          <a:p>
            <a:pPr lvl="0" algn="ctr"/>
            <a:r>
              <a:rPr lang="en-US" sz="1200" dirty="0">
                <a:solidFill>
                  <a:schemeClr val="bg1"/>
                </a:solidFill>
                <a:latin typeface="Avenir"/>
                <a:ea typeface="Avenir"/>
                <a:cs typeface="Avenir"/>
                <a:sym typeface="Avenir"/>
              </a:rPr>
              <a:t>https://rise-</a:t>
            </a:r>
            <a:r>
              <a:rPr lang="en-US" sz="1200" dirty="0" err="1">
                <a:solidFill>
                  <a:schemeClr val="bg1"/>
                </a:solidFill>
                <a:latin typeface="Avenir"/>
                <a:ea typeface="Avenir"/>
                <a:cs typeface="Avenir"/>
                <a:sym typeface="Avenir"/>
              </a:rPr>
              <a:t>miccai.org</a:t>
            </a:r>
            <a:endParaRPr dirty="0">
              <a:solidFill>
                <a:schemeClr val="bg1"/>
              </a:solidFill>
            </a:endParaRPr>
          </a:p>
        </p:txBody>
      </p:sp>
      <p:sp>
        <p:nvSpPr>
          <p:cNvPr id="4" name="Rectangle 3">
            <a:extLst>
              <a:ext uri="{FF2B5EF4-FFF2-40B4-BE49-F238E27FC236}">
                <a16:creationId xmlns:a16="http://schemas.microsoft.com/office/drawing/2014/main" id="{744F4080-AA37-9396-E05D-7B07F22EF357}"/>
              </a:ext>
            </a:extLst>
          </p:cNvPr>
          <p:cNvSpPr/>
          <p:nvPr/>
        </p:nvSpPr>
        <p:spPr>
          <a:xfrm>
            <a:off x="1645920" y="1133342"/>
            <a:ext cx="9037320" cy="426720"/>
          </a:xfrm>
          <a:prstGeom prst="rect">
            <a:avLst/>
          </a:prstGeom>
          <a:solidFill>
            <a:schemeClr val="accent1">
              <a:lumMod val="20000"/>
              <a:lumOff val="8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800" b="1" dirty="0">
                <a:solidFill>
                  <a:schemeClr val="tx1"/>
                </a:solidFill>
              </a:rPr>
              <a:t>1400+ RISE members</a:t>
            </a:r>
          </a:p>
        </p:txBody>
      </p:sp>
      <p:graphicFrame>
        <p:nvGraphicFramePr>
          <p:cNvPr id="5" name="Chart 4">
            <a:extLst>
              <a:ext uri="{FF2B5EF4-FFF2-40B4-BE49-F238E27FC236}">
                <a16:creationId xmlns:a16="http://schemas.microsoft.com/office/drawing/2014/main" id="{55867D7D-0353-861A-B309-29236A23B377}"/>
              </a:ext>
            </a:extLst>
          </p:cNvPr>
          <p:cNvGraphicFramePr>
            <a:graphicFrameLocks/>
          </p:cNvGraphicFramePr>
          <p:nvPr>
            <p:extLst>
              <p:ext uri="{D42A27DB-BD31-4B8C-83A1-F6EECF244321}">
                <p14:modId xmlns:p14="http://schemas.microsoft.com/office/powerpoint/2010/main" val="847009"/>
              </p:ext>
            </p:extLst>
          </p:nvPr>
        </p:nvGraphicFramePr>
        <p:xfrm>
          <a:off x="504040" y="2585078"/>
          <a:ext cx="3344562" cy="2127289"/>
        </p:xfrm>
        <a:graphic>
          <a:graphicData uri="http://schemas.openxmlformats.org/drawingml/2006/chart">
            <c:chart xmlns:c="http://schemas.openxmlformats.org/drawingml/2006/chart" xmlns:r="http://schemas.openxmlformats.org/officeDocument/2006/relationships" r:id="rId3"/>
          </a:graphicData>
        </a:graphic>
      </p:graphicFrame>
      <p:sp>
        <p:nvSpPr>
          <p:cNvPr id="6" name="Google Shape;242;p16">
            <a:extLst>
              <a:ext uri="{FF2B5EF4-FFF2-40B4-BE49-F238E27FC236}">
                <a16:creationId xmlns:a16="http://schemas.microsoft.com/office/drawing/2014/main" id="{539268F7-C081-33EA-DF81-EB7015070823}"/>
              </a:ext>
            </a:extLst>
          </p:cNvPr>
          <p:cNvSpPr txBox="1"/>
          <p:nvPr/>
        </p:nvSpPr>
        <p:spPr>
          <a:xfrm>
            <a:off x="3943591" y="1917424"/>
            <a:ext cx="3164792" cy="369291"/>
          </a:xfrm>
          <a:prstGeom prst="rect">
            <a:avLst/>
          </a:prstGeom>
          <a:noFill/>
          <a:ln>
            <a:noFill/>
          </a:ln>
        </p:spPr>
        <p:txBody>
          <a:bodyPr spcFirstLastPara="1" wrap="square" lIns="91425" tIns="45700" rIns="91425" bIns="45700" anchor="t" anchorCtr="0">
            <a:spAutoFit/>
          </a:bodyPr>
          <a:lstStyle/>
          <a:p>
            <a:pPr lvl="0" algn="ctr"/>
            <a:r>
              <a:rPr lang="en-US" dirty="0">
                <a:latin typeface="Teko"/>
                <a:cs typeface="Teko"/>
              </a:rPr>
              <a:t>Gender: how do you identify?</a:t>
            </a:r>
            <a:endParaRPr dirty="0">
              <a:latin typeface="Teko"/>
              <a:cs typeface="Teko"/>
            </a:endParaRPr>
          </a:p>
        </p:txBody>
      </p:sp>
      <p:graphicFrame>
        <p:nvGraphicFramePr>
          <p:cNvPr id="8" name="Chart 7">
            <a:extLst>
              <a:ext uri="{FF2B5EF4-FFF2-40B4-BE49-F238E27FC236}">
                <a16:creationId xmlns:a16="http://schemas.microsoft.com/office/drawing/2014/main" id="{CE02AC70-739C-FE46-F395-1DCBFFEF51B2}"/>
              </a:ext>
            </a:extLst>
          </p:cNvPr>
          <p:cNvGraphicFramePr>
            <a:graphicFrameLocks/>
          </p:cNvGraphicFramePr>
          <p:nvPr>
            <p:extLst>
              <p:ext uri="{D42A27DB-BD31-4B8C-83A1-F6EECF244321}">
                <p14:modId xmlns:p14="http://schemas.microsoft.com/office/powerpoint/2010/main" val="3456399858"/>
              </p:ext>
            </p:extLst>
          </p:nvPr>
        </p:nvGraphicFramePr>
        <p:xfrm>
          <a:off x="4107311" y="2512264"/>
          <a:ext cx="3164793" cy="2217233"/>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2686A255-4413-2013-5D78-C5D0BF038F82}"/>
              </a:ext>
            </a:extLst>
          </p:cNvPr>
          <p:cNvSpPr txBox="1"/>
          <p:nvPr/>
        </p:nvSpPr>
        <p:spPr>
          <a:xfrm>
            <a:off x="7591738" y="1918649"/>
            <a:ext cx="3172482" cy="369332"/>
          </a:xfrm>
          <a:prstGeom prst="rect">
            <a:avLst/>
          </a:prstGeom>
          <a:noFill/>
        </p:spPr>
        <p:txBody>
          <a:bodyPr wrap="square">
            <a:spAutoFit/>
          </a:bodyPr>
          <a:lstStyle/>
          <a:p>
            <a:pPr algn="ctr"/>
            <a:r>
              <a:rPr lang="en-US" dirty="0"/>
              <a:t>Ethnicity: how do you identify?</a:t>
            </a:r>
          </a:p>
        </p:txBody>
      </p:sp>
      <p:graphicFrame>
        <p:nvGraphicFramePr>
          <p:cNvPr id="11" name="Chart 10">
            <a:extLst>
              <a:ext uri="{FF2B5EF4-FFF2-40B4-BE49-F238E27FC236}">
                <a16:creationId xmlns:a16="http://schemas.microsoft.com/office/drawing/2014/main" id="{034B9EA7-4381-EC5B-B50C-B99A74BC6457}"/>
              </a:ext>
            </a:extLst>
          </p:cNvPr>
          <p:cNvGraphicFramePr>
            <a:graphicFrameLocks/>
          </p:cNvGraphicFramePr>
          <p:nvPr>
            <p:extLst>
              <p:ext uri="{D42A27DB-BD31-4B8C-83A1-F6EECF244321}">
                <p14:modId xmlns:p14="http://schemas.microsoft.com/office/powerpoint/2010/main" val="4055169257"/>
              </p:ext>
            </p:extLst>
          </p:nvPr>
        </p:nvGraphicFramePr>
        <p:xfrm>
          <a:off x="7595766" y="2512264"/>
          <a:ext cx="4375150" cy="3667408"/>
        </p:xfrm>
        <a:graphic>
          <a:graphicData uri="http://schemas.openxmlformats.org/drawingml/2006/chart">
            <c:chart xmlns:c="http://schemas.openxmlformats.org/drawingml/2006/chart" xmlns:r="http://schemas.openxmlformats.org/officeDocument/2006/relationships" r:id="rId5"/>
          </a:graphicData>
        </a:graphic>
      </p:graphicFrame>
      <p:cxnSp>
        <p:nvCxnSpPr>
          <p:cNvPr id="9" name="Straight Connector 8">
            <a:extLst>
              <a:ext uri="{FF2B5EF4-FFF2-40B4-BE49-F238E27FC236}">
                <a16:creationId xmlns:a16="http://schemas.microsoft.com/office/drawing/2014/main" id="{FFA6675C-DFD7-4EE8-C0BB-13136E56D921}"/>
              </a:ext>
            </a:extLst>
          </p:cNvPr>
          <p:cNvCxnSpPr>
            <a:cxnSpLocks/>
          </p:cNvCxnSpPr>
          <p:nvPr/>
        </p:nvCxnSpPr>
        <p:spPr>
          <a:xfrm>
            <a:off x="3848602" y="1560062"/>
            <a:ext cx="0" cy="505671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9889925-B5DA-D8BB-3F87-B25FA1A321AE}"/>
              </a:ext>
            </a:extLst>
          </p:cNvPr>
          <p:cNvCxnSpPr>
            <a:cxnSpLocks/>
          </p:cNvCxnSpPr>
          <p:nvPr/>
        </p:nvCxnSpPr>
        <p:spPr>
          <a:xfrm>
            <a:off x="7329756" y="1560062"/>
            <a:ext cx="0" cy="505671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57445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44E29DA9-1FD4-0978-4DC3-3DB373BAEBCB}"/>
            </a:ext>
          </a:extLst>
        </p:cNvPr>
        <p:cNvGrpSpPr/>
        <p:nvPr/>
      </p:nvGrpSpPr>
      <p:grpSpPr>
        <a:xfrm>
          <a:off x="0" y="0"/>
          <a:ext cx="0" cy="0"/>
          <a:chOff x="0" y="0"/>
          <a:chExt cx="0" cy="0"/>
        </a:xfrm>
      </p:grpSpPr>
      <p:sp>
        <p:nvSpPr>
          <p:cNvPr id="242" name="Google Shape;242;p16">
            <a:extLst>
              <a:ext uri="{FF2B5EF4-FFF2-40B4-BE49-F238E27FC236}">
                <a16:creationId xmlns:a16="http://schemas.microsoft.com/office/drawing/2014/main" id="{7303193D-F256-2F49-9D82-1FBDF6A03D97}"/>
              </a:ext>
            </a:extLst>
          </p:cNvPr>
          <p:cNvSpPr txBox="1"/>
          <p:nvPr/>
        </p:nvSpPr>
        <p:spPr>
          <a:xfrm>
            <a:off x="1383146" y="3545724"/>
            <a:ext cx="9425708" cy="1754286"/>
          </a:xfrm>
          <a:prstGeom prst="rect">
            <a:avLst/>
          </a:prstGeom>
          <a:noFill/>
          <a:ln>
            <a:noFill/>
          </a:ln>
        </p:spPr>
        <p:txBody>
          <a:bodyPr spcFirstLastPara="1" wrap="square" lIns="91425" tIns="45700" rIns="91425" bIns="45700" anchor="t" anchorCtr="0">
            <a:spAutoFit/>
          </a:bodyPr>
          <a:lstStyle/>
          <a:p>
            <a:pPr lvl="0" algn="ctr"/>
            <a:r>
              <a:rPr lang="en-US" sz="5400" b="1" dirty="0">
                <a:solidFill>
                  <a:srgbClr val="008CAF"/>
                </a:solidFill>
                <a:latin typeface="Teko"/>
                <a:cs typeface="Teko"/>
              </a:rPr>
              <a:t>RISE Events &amp; Activities since MICCAI 2022</a:t>
            </a:r>
            <a:endParaRPr sz="5400" b="1" dirty="0">
              <a:solidFill>
                <a:srgbClr val="008CAF"/>
              </a:solidFill>
              <a:latin typeface="Teko"/>
              <a:cs typeface="Teko"/>
            </a:endParaRPr>
          </a:p>
        </p:txBody>
      </p:sp>
    </p:spTree>
    <p:extLst>
      <p:ext uri="{BB962C8B-B14F-4D97-AF65-F5344CB8AC3E}">
        <p14:creationId xmlns:p14="http://schemas.microsoft.com/office/powerpoint/2010/main" val="2031171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DECEBF-FAAD-E40E-9CCB-57B0702F6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73" y="91227"/>
            <a:ext cx="11867053" cy="6675546"/>
          </a:xfrm>
          <a:prstGeom prst="rect">
            <a:avLst/>
          </a:prstGeom>
        </p:spPr>
      </p:pic>
    </p:spTree>
    <p:extLst>
      <p:ext uri="{BB962C8B-B14F-4D97-AF65-F5344CB8AC3E}">
        <p14:creationId xmlns:p14="http://schemas.microsoft.com/office/powerpoint/2010/main" val="988533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oster with images of people&#10;&#10;Description automatically generated">
            <a:extLst>
              <a:ext uri="{FF2B5EF4-FFF2-40B4-BE49-F238E27FC236}">
                <a16:creationId xmlns:a16="http://schemas.microsoft.com/office/drawing/2014/main" id="{547370EE-263F-C9E0-5110-BD3E1BAA305B}"/>
              </a:ext>
            </a:extLst>
          </p:cNvPr>
          <p:cNvPicPr>
            <a:picLocks noGrp="1" noChangeAspect="1"/>
          </p:cNvPicPr>
          <p:nvPr>
            <p:ph idx="1"/>
          </p:nvPr>
        </p:nvPicPr>
        <p:blipFill>
          <a:blip r:embed="rId3"/>
          <a:stretch>
            <a:fillRect/>
          </a:stretch>
        </p:blipFill>
        <p:spPr>
          <a:xfrm>
            <a:off x="1109191" y="65768"/>
            <a:ext cx="6065617" cy="3868462"/>
          </a:xfrm>
        </p:spPr>
      </p:pic>
      <p:sp>
        <p:nvSpPr>
          <p:cNvPr id="6" name="TextBox 5">
            <a:extLst>
              <a:ext uri="{FF2B5EF4-FFF2-40B4-BE49-F238E27FC236}">
                <a16:creationId xmlns:a16="http://schemas.microsoft.com/office/drawing/2014/main" id="{C37F9353-BB9A-A815-4D88-099A0344672F}"/>
              </a:ext>
            </a:extLst>
          </p:cNvPr>
          <p:cNvSpPr txBox="1"/>
          <p:nvPr/>
        </p:nvSpPr>
        <p:spPr>
          <a:xfrm>
            <a:off x="5068924" y="6537434"/>
            <a:ext cx="5499020" cy="287451"/>
          </a:xfrm>
          <a:prstGeom prst="rect">
            <a:avLst/>
          </a:prstGeom>
          <a:noFill/>
        </p:spPr>
        <p:txBody>
          <a:bodyPr wrap="square" rtlCol="0">
            <a:spAutoFit/>
          </a:bodyPr>
          <a:lstStyle/>
          <a:p>
            <a:pPr algn="ctr" defTabSz="504200"/>
            <a:r>
              <a:rPr lang="en-US" sz="1268" b="1" dirty="0">
                <a:solidFill>
                  <a:srgbClr val="FFFFFF"/>
                </a:solidFill>
                <a:latin typeface="Avenir Next LT Pro"/>
              </a:rPr>
              <a:t>https://</a:t>
            </a:r>
            <a:r>
              <a:rPr lang="en-US" sz="1268" b="1" dirty="0" err="1">
                <a:solidFill>
                  <a:srgbClr val="FFFFFF"/>
                </a:solidFill>
                <a:latin typeface="Avenir Next LT Pro"/>
              </a:rPr>
              <a:t>github.com</a:t>
            </a:r>
            <a:r>
              <a:rPr lang="en-US" sz="1268" b="1" dirty="0">
                <a:solidFill>
                  <a:srgbClr val="FFFFFF"/>
                </a:solidFill>
                <a:latin typeface="Avenir Next LT Pro"/>
              </a:rPr>
              <a:t>/RISE-MICCAI/FIFAI-Summer-School-2024 </a:t>
            </a:r>
          </a:p>
        </p:txBody>
      </p:sp>
      <p:sp>
        <p:nvSpPr>
          <p:cNvPr id="7" name="TextBox 6">
            <a:extLst>
              <a:ext uri="{FF2B5EF4-FFF2-40B4-BE49-F238E27FC236}">
                <a16:creationId xmlns:a16="http://schemas.microsoft.com/office/drawing/2014/main" id="{6890BA56-8F1A-5B59-9E9E-6542F018B304}"/>
              </a:ext>
            </a:extLst>
          </p:cNvPr>
          <p:cNvSpPr txBox="1"/>
          <p:nvPr/>
        </p:nvSpPr>
        <p:spPr>
          <a:xfrm>
            <a:off x="423081" y="6526987"/>
            <a:ext cx="3775452" cy="287451"/>
          </a:xfrm>
          <a:prstGeom prst="rect">
            <a:avLst/>
          </a:prstGeom>
          <a:noFill/>
        </p:spPr>
        <p:txBody>
          <a:bodyPr wrap="square" rtlCol="0">
            <a:spAutoFit/>
          </a:bodyPr>
          <a:lstStyle/>
          <a:p>
            <a:pPr algn="ctr" defTabSz="504200"/>
            <a:r>
              <a:rPr lang="en-US" sz="1268" b="1" dirty="0">
                <a:solidFill>
                  <a:srgbClr val="FFFFFF"/>
                </a:solidFill>
                <a:latin typeface="Avenir Next LT Pro"/>
              </a:rPr>
              <a:t>110+ global participants over 3 days</a:t>
            </a:r>
          </a:p>
        </p:txBody>
      </p:sp>
      <p:pic>
        <p:nvPicPr>
          <p:cNvPr id="9" name="Picture 8" descr="A group of white rectangles with blue text&#10;&#10;Description automatically generated">
            <a:extLst>
              <a:ext uri="{FF2B5EF4-FFF2-40B4-BE49-F238E27FC236}">
                <a16:creationId xmlns:a16="http://schemas.microsoft.com/office/drawing/2014/main" id="{06D0F7A6-760C-2E22-0E61-F629C43F9814}"/>
              </a:ext>
            </a:extLst>
          </p:cNvPr>
          <p:cNvPicPr>
            <a:picLocks noChangeAspect="1"/>
          </p:cNvPicPr>
          <p:nvPr/>
        </p:nvPicPr>
        <p:blipFill>
          <a:blip r:embed="rId4"/>
          <a:stretch>
            <a:fillRect/>
          </a:stretch>
        </p:blipFill>
        <p:spPr>
          <a:xfrm>
            <a:off x="1147165" y="4296379"/>
            <a:ext cx="3173389" cy="1971871"/>
          </a:xfrm>
          <a:prstGeom prst="rect">
            <a:avLst/>
          </a:prstGeom>
          <a:effectLst>
            <a:outerShdw blurRad="50800" dist="50800" dir="5400000" algn="ctr" rotWithShape="0">
              <a:srgbClr val="000000">
                <a:alpha val="43000"/>
              </a:srgbClr>
            </a:outerShdw>
          </a:effectLst>
        </p:spPr>
      </p:pic>
      <p:pic>
        <p:nvPicPr>
          <p:cNvPr id="11" name="Picture 10" descr="A group of white and blue text&#10;&#10;Description automatically generated">
            <a:extLst>
              <a:ext uri="{FF2B5EF4-FFF2-40B4-BE49-F238E27FC236}">
                <a16:creationId xmlns:a16="http://schemas.microsoft.com/office/drawing/2014/main" id="{442CBF95-3D70-773B-15F4-65DA474B889D}"/>
              </a:ext>
            </a:extLst>
          </p:cNvPr>
          <p:cNvPicPr>
            <a:picLocks noChangeAspect="1"/>
          </p:cNvPicPr>
          <p:nvPr/>
        </p:nvPicPr>
        <p:blipFill>
          <a:blip r:embed="rId5"/>
          <a:stretch>
            <a:fillRect/>
          </a:stretch>
        </p:blipFill>
        <p:spPr>
          <a:xfrm>
            <a:off x="4381128" y="4282196"/>
            <a:ext cx="2731747" cy="1989791"/>
          </a:xfrm>
          <a:prstGeom prst="rect">
            <a:avLst/>
          </a:prstGeom>
          <a:effectLst>
            <a:outerShdw blurRad="50800" dist="50800" dir="5400000" algn="ctr" rotWithShape="0">
              <a:srgbClr val="000000">
                <a:alpha val="43000"/>
              </a:srgbClr>
            </a:outerShdw>
          </a:effectLst>
        </p:spPr>
      </p:pic>
      <p:sp>
        <p:nvSpPr>
          <p:cNvPr id="12" name="TextBox 11">
            <a:extLst>
              <a:ext uri="{FF2B5EF4-FFF2-40B4-BE49-F238E27FC236}">
                <a16:creationId xmlns:a16="http://schemas.microsoft.com/office/drawing/2014/main" id="{0E157C12-5C85-BF53-A3F3-CB717BB18F37}"/>
              </a:ext>
            </a:extLst>
          </p:cNvPr>
          <p:cNvSpPr txBox="1"/>
          <p:nvPr/>
        </p:nvSpPr>
        <p:spPr>
          <a:xfrm>
            <a:off x="2516786" y="4149789"/>
            <a:ext cx="620683" cy="278987"/>
          </a:xfrm>
          <a:prstGeom prst="rect">
            <a:avLst/>
          </a:prstGeom>
          <a:noFill/>
        </p:spPr>
        <p:txBody>
          <a:bodyPr wrap="none" rtlCol="0">
            <a:spAutoFit/>
          </a:bodyPr>
          <a:lstStyle/>
          <a:p>
            <a:pPr defTabSz="504200"/>
            <a:r>
              <a:rPr lang="en-US" sz="1213" b="1" dirty="0">
                <a:solidFill>
                  <a:srgbClr val="A6025C"/>
                </a:solidFill>
                <a:latin typeface="Avenir Next LT Pro"/>
              </a:rPr>
              <a:t>Day 1</a:t>
            </a:r>
          </a:p>
        </p:txBody>
      </p:sp>
      <p:sp>
        <p:nvSpPr>
          <p:cNvPr id="13" name="TextBox 12">
            <a:extLst>
              <a:ext uri="{FF2B5EF4-FFF2-40B4-BE49-F238E27FC236}">
                <a16:creationId xmlns:a16="http://schemas.microsoft.com/office/drawing/2014/main" id="{FBF065BD-5241-6571-EBD0-E3089D1848EE}"/>
              </a:ext>
            </a:extLst>
          </p:cNvPr>
          <p:cNvSpPr txBox="1"/>
          <p:nvPr/>
        </p:nvSpPr>
        <p:spPr>
          <a:xfrm>
            <a:off x="5583225" y="4149789"/>
            <a:ext cx="620683" cy="278987"/>
          </a:xfrm>
          <a:prstGeom prst="rect">
            <a:avLst/>
          </a:prstGeom>
          <a:noFill/>
        </p:spPr>
        <p:txBody>
          <a:bodyPr wrap="none" rtlCol="0">
            <a:spAutoFit/>
          </a:bodyPr>
          <a:lstStyle/>
          <a:p>
            <a:pPr defTabSz="504200"/>
            <a:r>
              <a:rPr lang="en-US" sz="1213" b="1" dirty="0">
                <a:solidFill>
                  <a:srgbClr val="A6025C"/>
                </a:solidFill>
                <a:latin typeface="Avenir Next LT Pro"/>
              </a:rPr>
              <a:t>Day 2</a:t>
            </a:r>
          </a:p>
        </p:txBody>
      </p:sp>
      <p:pic>
        <p:nvPicPr>
          <p:cNvPr id="14" name="Picture 13" descr="A screenshot of a video call&#10;&#10;Description automatically generated">
            <a:extLst>
              <a:ext uri="{FF2B5EF4-FFF2-40B4-BE49-F238E27FC236}">
                <a16:creationId xmlns:a16="http://schemas.microsoft.com/office/drawing/2014/main" id="{DC0B6C78-E4DE-1150-29F5-69FFC9BCC825}"/>
              </a:ext>
            </a:extLst>
          </p:cNvPr>
          <p:cNvPicPr>
            <a:picLocks noChangeAspect="1"/>
          </p:cNvPicPr>
          <p:nvPr/>
        </p:nvPicPr>
        <p:blipFill rotWithShape="1">
          <a:blip r:embed="rId6"/>
          <a:srcRect t="328" b="121"/>
          <a:stretch/>
        </p:blipFill>
        <p:spPr>
          <a:xfrm>
            <a:off x="7294496" y="1"/>
            <a:ext cx="3850252" cy="2098562"/>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939E0D66-53C3-36A6-69F0-EE84C325D40F}"/>
              </a:ext>
            </a:extLst>
          </p:cNvPr>
          <p:cNvPicPr>
            <a:picLocks noChangeAspect="1"/>
          </p:cNvPicPr>
          <p:nvPr/>
        </p:nvPicPr>
        <p:blipFill>
          <a:blip r:embed="rId7"/>
          <a:stretch>
            <a:fillRect/>
          </a:stretch>
        </p:blipFill>
        <p:spPr>
          <a:xfrm>
            <a:off x="7294495" y="3626545"/>
            <a:ext cx="3850253" cy="2778166"/>
          </a:xfrm>
          <a:prstGeom prst="rect">
            <a:avLst/>
          </a:prstGeom>
        </p:spPr>
      </p:pic>
      <p:pic>
        <p:nvPicPr>
          <p:cNvPr id="27" name="Picture 26">
            <a:extLst>
              <a:ext uri="{FF2B5EF4-FFF2-40B4-BE49-F238E27FC236}">
                <a16:creationId xmlns:a16="http://schemas.microsoft.com/office/drawing/2014/main" id="{86ACC984-D21A-E14B-F1D3-F5C94AFA61C8}"/>
              </a:ext>
            </a:extLst>
          </p:cNvPr>
          <p:cNvPicPr>
            <a:picLocks noChangeAspect="1"/>
          </p:cNvPicPr>
          <p:nvPr/>
        </p:nvPicPr>
        <p:blipFill rotWithShape="1">
          <a:blip r:embed="rId8"/>
          <a:srcRect b="25310"/>
          <a:stretch/>
        </p:blipFill>
        <p:spPr>
          <a:xfrm>
            <a:off x="7294496" y="2224460"/>
            <a:ext cx="3869059" cy="1300823"/>
          </a:xfrm>
          <a:prstGeom prst="rect">
            <a:avLst/>
          </a:prstGeom>
        </p:spPr>
      </p:pic>
      <p:cxnSp>
        <p:nvCxnSpPr>
          <p:cNvPr id="28" name="Straight Connector 27">
            <a:extLst>
              <a:ext uri="{FF2B5EF4-FFF2-40B4-BE49-F238E27FC236}">
                <a16:creationId xmlns:a16="http://schemas.microsoft.com/office/drawing/2014/main" id="{B1FC51F6-0C17-1501-F287-71A9F9129F96}"/>
              </a:ext>
            </a:extLst>
          </p:cNvPr>
          <p:cNvCxnSpPr>
            <a:cxnSpLocks/>
          </p:cNvCxnSpPr>
          <p:nvPr/>
        </p:nvCxnSpPr>
        <p:spPr>
          <a:xfrm>
            <a:off x="7275689" y="0"/>
            <a:ext cx="0" cy="640471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59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788</TotalTime>
  <Words>1452</Words>
  <Application>Microsoft Macintosh PowerPoint</Application>
  <PresentationFormat>Widescreen</PresentationFormat>
  <Paragraphs>161</Paragraphs>
  <Slides>25</Slides>
  <Notes>23</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25</vt:i4>
      </vt:variant>
    </vt:vector>
  </HeadingPairs>
  <TitlesOfParts>
    <vt:vector size="41" baseType="lpstr">
      <vt:lpstr>DengXian</vt:lpstr>
      <vt:lpstr>Meiryo</vt:lpstr>
      <vt:lpstr>Arial</vt:lpstr>
      <vt:lpstr>Avenir</vt:lpstr>
      <vt:lpstr>Avenir Next</vt:lpstr>
      <vt:lpstr>Avenir Next LT Pro</vt:lpstr>
      <vt:lpstr>Britannic Bold</vt:lpstr>
      <vt:lpstr>Calibri</vt:lpstr>
      <vt:lpstr>Calibri Light</vt:lpstr>
      <vt:lpstr>Myanmar Text</vt:lpstr>
      <vt:lpstr>Myriad Pro Light</vt:lpstr>
      <vt:lpstr>Open Sans Light</vt:lpstr>
      <vt:lpstr>Teko</vt:lpstr>
      <vt:lpstr>Times New Roman</vt:lpstr>
      <vt:lpstr>Office Theme</vt:lpstr>
      <vt:lpstr>GradientRiseVTI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FIFAI Summer School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Mehmet Eldegez - Dekon Congress &amp; Tourism</dc:creator>
  <cp:lastModifiedBy>Esther Puyol Anton</cp:lastModifiedBy>
  <cp:revision>113</cp:revision>
  <dcterms:created xsi:type="dcterms:W3CDTF">2023-09-13T08:11:17Z</dcterms:created>
  <dcterms:modified xsi:type="dcterms:W3CDTF">2025-07-14T08:44:46Z</dcterms:modified>
</cp:coreProperties>
</file>